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drawings/drawing1.xml" ContentType="application/vnd.openxmlformats-officedocument.drawingml.chartshape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72" r:id="rId2"/>
    <p:sldId id="273" r:id="rId3"/>
    <p:sldId id="281" r:id="rId4"/>
    <p:sldId id="274" r:id="rId5"/>
    <p:sldId id="277" r:id="rId6"/>
    <p:sldId id="282" r:id="rId7"/>
    <p:sldId id="279" r:id="rId8"/>
    <p:sldId id="278" r:id="rId9"/>
    <p:sldId id="283" r:id="rId10"/>
    <p:sldId id="280" r:id="rId11"/>
    <p:sldId id="284" r:id="rId12"/>
    <p:sldId id="285" r:id="rId13"/>
    <p:sldId id="286" r:id="rId14"/>
    <p:sldId id="289" r:id="rId15"/>
    <p:sldId id="288" r:id="rId16"/>
    <p:sldId id="276" r:id="rId17"/>
    <p:sldId id="291" r:id="rId18"/>
    <p:sldId id="268" r:id="rId19"/>
    <p:sldId id="275" r:id="rId20"/>
    <p:sldId id="264" r:id="rId21"/>
    <p:sldId id="290" r:id="rId22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8901" autoAdjust="0"/>
  </p:normalViewPr>
  <p:slideViewPr>
    <p:cSldViewPr>
      <p:cViewPr>
        <p:scale>
          <a:sx n="100" d="100"/>
          <a:sy n="100" d="100"/>
        </p:scale>
        <p:origin x="-1860" y="-3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package" Target="../embeddings/Microsoft_Excel_Worksheet1.xlsx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.xlsx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посетители, тыс.человек</c:v>
                </c:pt>
              </c:strCache>
            </c:strRef>
          </c:tx>
          <c:invertIfNegative val="0"/>
          <c:dPt>
            <c:idx val="1"/>
            <c:invertIfNegative val="0"/>
            <c:bubble3D val="0"/>
            <c:spPr>
              <a:solidFill>
                <a:schemeClr val="accent2"/>
              </a:solidFill>
            </c:spPr>
          </c:dPt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Лист1!$B$2:$B$3</c:f>
              <c:numCache>
                <c:formatCode>#,##0</c:formatCode>
                <c:ptCount val="2"/>
                <c:pt idx="0">
                  <c:v>1313</c:v>
                </c:pt>
                <c:pt idx="1">
                  <c:v>1369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1305600"/>
        <c:axId val="21319680"/>
        <c:axId val="0"/>
      </c:bar3DChart>
      <c:catAx>
        <c:axId val="2130560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319680"/>
        <c:crosses val="autoZero"/>
        <c:auto val="1"/>
        <c:lblAlgn val="ctr"/>
        <c:lblOffset val="100"/>
        <c:noMultiLvlLbl val="0"/>
      </c:catAx>
      <c:valAx>
        <c:axId val="21319680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1305600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  <c:userShapes r:id="rId2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32"/>
    </mc:Choice>
    <mc:Fallback>
      <c:style val="3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предметы основного фонда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15611</c:v>
                </c:pt>
                <c:pt idx="1">
                  <c:v>16933</c:v>
                </c:pt>
                <c:pt idx="2">
                  <c:v>19377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124224"/>
        <c:axId val="22413312"/>
        <c:axId val="0"/>
      </c:bar3DChart>
      <c:catAx>
        <c:axId val="23124224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413312"/>
        <c:crosses val="autoZero"/>
        <c:auto val="1"/>
        <c:lblAlgn val="ctr"/>
        <c:lblOffset val="100"/>
        <c:noMultiLvlLbl val="0"/>
      </c:catAx>
      <c:valAx>
        <c:axId val="2241331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312422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21"/>
    </mc:Choice>
    <mc:Fallback>
      <c:style val="21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предметы</c:v>
                </c:pt>
              </c:strCache>
            </c:strRef>
          </c:tx>
          <c:invertIfNegative val="0"/>
          <c:cat>
            <c:numRef>
              <c:f>Лист1!$A$2:$A$4</c:f>
              <c:numCache>
                <c:formatCode>General</c:formatCode>
                <c:ptCount val="3"/>
                <c:pt idx="0">
                  <c:v>2013</c:v>
                </c:pt>
                <c:pt idx="1">
                  <c:v>2014</c:v>
                </c:pt>
                <c:pt idx="2">
                  <c:v>2015</c:v>
                </c:pt>
              </c:numCache>
            </c:numRef>
          </c:cat>
          <c:val>
            <c:numRef>
              <c:f>Лист1!$B$2:$B$4</c:f>
              <c:numCache>
                <c:formatCode>#,##0</c:formatCode>
                <c:ptCount val="3"/>
                <c:pt idx="0">
                  <c:v>178234</c:v>
                </c:pt>
                <c:pt idx="1">
                  <c:v>196762</c:v>
                </c:pt>
                <c:pt idx="2">
                  <c:v>208025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3021056"/>
        <c:axId val="22884352"/>
        <c:axId val="0"/>
      </c:bar3DChart>
      <c:catAx>
        <c:axId val="23021056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b="1"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884352"/>
        <c:crossesAt val="160000"/>
        <c:auto val="1"/>
        <c:lblAlgn val="ctr"/>
        <c:lblOffset val="100"/>
        <c:noMultiLvlLbl val="0"/>
      </c:catAx>
      <c:valAx>
        <c:axId val="22884352"/>
        <c:scaling>
          <c:orientation val="minMax"/>
        </c:scaling>
        <c:delete val="0"/>
        <c:axPos val="l"/>
        <c:majorGridlines/>
        <c:numFmt formatCode="#,##0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3021056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зрители, тыс.человек</c:v>
                </c:pt>
              </c:strCache>
            </c:strRef>
          </c:tx>
          <c:invertIfNegative val="0"/>
          <c:dLbls>
            <c:dLbl>
              <c:idx val="0"/>
              <c:layout>
                <c:manualLayout>
                  <c:x val="0"/>
                  <c:y val="-7.5762881844151225E-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5432098765432104E-3"/>
                  <c:y val="-0.24412484149782052"/>
                </c:manualLayout>
              </c:layout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2800" b="1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Лист1!$A$2:$A$3</c:f>
              <c:numCache>
                <c:formatCode>General</c:formatCode>
                <c:ptCount val="2"/>
                <c:pt idx="0">
                  <c:v>2014</c:v>
                </c:pt>
                <c:pt idx="1">
                  <c:v>2015</c:v>
                </c:pt>
              </c:numCache>
            </c:num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235.3</c:v>
                </c:pt>
                <c:pt idx="1">
                  <c:v>268.2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box"/>
        <c:axId val="22758912"/>
        <c:axId val="22760448"/>
        <c:axId val="0"/>
      </c:bar3DChart>
      <c:catAx>
        <c:axId val="2275891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760448"/>
        <c:crosses val="autoZero"/>
        <c:auto val="1"/>
        <c:lblAlgn val="ctr"/>
        <c:lblOffset val="100"/>
        <c:noMultiLvlLbl val="0"/>
      </c:catAx>
      <c:valAx>
        <c:axId val="22760448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>
                <a:latin typeface="Times New Roman" pitchFamily="18" charset="0"/>
                <a:cs typeface="Times New Roman" pitchFamily="18" charset="0"/>
              </a:defRPr>
            </a:pPr>
            <a:endParaRPr lang="ru-RU"/>
          </a:p>
        </c:txPr>
        <c:crossAx val="22758912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30"/>
      <c:rotY val="40"/>
      <c:rAngAx val="0"/>
      <c:perspective val="30"/>
    </c:view3D>
    <c:floor>
      <c:thickness val="0"/>
    </c:floor>
    <c:sideWall>
      <c:thickness val="0"/>
    </c:sideWall>
    <c:backWall>
      <c:thickness val="0"/>
    </c:backWall>
    <c:plotArea>
      <c:layout/>
      <c:pie3DChart>
        <c:varyColors val="1"/>
        <c:ser>
          <c:idx val="0"/>
          <c:order val="0"/>
          <c:tx>
            <c:strRef>
              <c:f>Лист1!$B$1</c:f>
              <c:strCache>
                <c:ptCount val="1"/>
                <c:pt idx="0">
                  <c:v>8,9 млн. рублей</c:v>
                </c:pt>
              </c:strCache>
            </c:strRef>
          </c:tx>
          <c:spPr>
            <a:ln>
              <a:solidFill>
                <a:schemeClr val="tx1"/>
              </a:solidFill>
            </a:ln>
          </c:spPr>
          <c:explosion val="25"/>
          <c:dLbls>
            <c:dLbl>
              <c:idx val="0"/>
              <c:layout>
                <c:manualLayout>
                  <c:x val="-9.1808332771768544E-2"/>
                  <c:y val="-0.14529681307602393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1 </a:t>
                    </a:r>
                    <a:r>
                      <a:rPr lang="en-US" b="1" dirty="0" smtClean="0"/>
                      <a:t>000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0</a:t>
                    </a:r>
                    <a:r>
                      <a:rPr lang="ru-RU" b="1" dirty="0" smtClean="0"/>
                      <a:t> </a:t>
                    </a:r>
                    <a:r>
                      <a:rPr lang="ru-RU" b="1" dirty="0" err="1" smtClean="0"/>
                      <a:t>тыс.руб</a:t>
                    </a:r>
                    <a:r>
                      <a:rPr lang="ru-RU" b="1" dirty="0" smtClean="0"/>
                      <a:t>.</a:t>
                    </a:r>
                  </a:p>
                  <a:p>
                    <a:r>
                      <a:rPr lang="ru-RU" dirty="0" smtClean="0"/>
                      <a:t>11,2%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-0.15375898579574954"/>
                  <c:y val="0.11697819889380454"/>
                </c:manualLayout>
              </c:layout>
              <c:tx>
                <c:rich>
                  <a:bodyPr/>
                  <a:lstStyle/>
                  <a:p>
                    <a:r>
                      <a:rPr lang="en-US" b="1" dirty="0"/>
                      <a:t>3 </a:t>
                    </a:r>
                    <a:r>
                      <a:rPr lang="en-US" b="1" dirty="0" smtClean="0"/>
                      <a:t>000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0</a:t>
                    </a:r>
                    <a:r>
                      <a:rPr lang="ru-RU" b="1" dirty="0" smtClean="0"/>
                      <a:t> </a:t>
                    </a:r>
                    <a:r>
                      <a:rPr lang="ru-RU" b="1" dirty="0" err="1" smtClean="0"/>
                      <a:t>тыс.руб</a:t>
                    </a:r>
                    <a:r>
                      <a:rPr lang="ru-RU" b="1" dirty="0" smtClean="0"/>
                      <a:t>.</a:t>
                    </a:r>
                  </a:p>
                  <a:p>
                    <a:r>
                      <a:rPr lang="ru-RU" dirty="0" smtClean="0"/>
                      <a:t>33,7%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>
                <c:manualLayout>
                  <c:x val="7.228249684461294E-3"/>
                  <c:y val="0.31886782989609086"/>
                </c:manualLayout>
              </c:layout>
              <c:tx>
                <c:rich>
                  <a:bodyPr/>
                  <a:lstStyle/>
                  <a:p>
                    <a:r>
                      <a:rPr lang="en-US" b="1" dirty="0" smtClean="0"/>
                      <a:t>2</a:t>
                    </a:r>
                    <a:r>
                      <a:rPr lang="ru-RU" b="1" dirty="0" smtClean="0"/>
                      <a:t> </a:t>
                    </a:r>
                    <a:r>
                      <a:rPr lang="en-US" b="1" dirty="0" smtClean="0"/>
                      <a:t>775</a:t>
                    </a:r>
                    <a:r>
                      <a:rPr lang="ru-RU" b="1" dirty="0" smtClean="0"/>
                      <a:t>,</a:t>
                    </a:r>
                    <a:r>
                      <a:rPr lang="en-US" b="1" dirty="0" smtClean="0"/>
                      <a:t>5</a:t>
                    </a:r>
                    <a:r>
                      <a:rPr lang="ru-RU" b="1" dirty="0" smtClean="0"/>
                      <a:t> </a:t>
                    </a:r>
                    <a:r>
                      <a:rPr lang="ru-RU" b="1" dirty="0" err="1" smtClean="0"/>
                      <a:t>тыс.руб</a:t>
                    </a:r>
                    <a:r>
                      <a:rPr lang="ru-RU" b="1" dirty="0" smtClean="0"/>
                      <a:t>.</a:t>
                    </a:r>
                  </a:p>
                  <a:p>
                    <a:r>
                      <a:rPr lang="ru-RU" dirty="0" smtClean="0"/>
                      <a:t>31,2%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3"/>
              <c:layout>
                <c:manualLayout>
                  <c:x val="-4.7706447917444543E-2"/>
                  <c:y val="-4.3767260138892011E-2"/>
                </c:manualLayout>
              </c:layout>
              <c:tx>
                <c:rich>
                  <a:bodyPr/>
                  <a:lstStyle/>
                  <a:p>
                    <a:r>
                      <a:rPr lang="ru-RU" dirty="0" smtClean="0"/>
                      <a:t> </a:t>
                    </a:r>
                    <a:r>
                      <a:rPr lang="ru-RU" b="1" dirty="0" smtClean="0"/>
                      <a:t>0,9 </a:t>
                    </a:r>
                    <a:r>
                      <a:rPr lang="ru-RU" b="1" dirty="0" err="1" smtClean="0"/>
                      <a:t>тыс.руб</a:t>
                    </a:r>
                    <a:r>
                      <a:rPr lang="ru-RU" b="1" dirty="0" smtClean="0"/>
                      <a:t>.</a:t>
                    </a:r>
                  </a:p>
                  <a:p>
                    <a:r>
                      <a:rPr lang="ru-RU" dirty="0" smtClean="0"/>
                      <a:t>1%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-3.4233445828423205E-3"/>
                  <c:y val="-2.248074056283713E-2"/>
                </c:manualLayout>
              </c:layout>
              <c:tx>
                <c:rich>
                  <a:bodyPr/>
                  <a:lstStyle/>
                  <a:p>
                    <a:r>
                      <a:rPr lang="en-US" sz="1600" b="1" i="0" baseline="0" dirty="0" smtClean="0">
                        <a:effectLst/>
                      </a:rPr>
                      <a:t>2</a:t>
                    </a:r>
                    <a:r>
                      <a:rPr lang="ru-RU" sz="1600" b="1" i="0" baseline="0" dirty="0" smtClean="0">
                        <a:effectLst/>
                      </a:rPr>
                      <a:t> </a:t>
                    </a:r>
                    <a:r>
                      <a:rPr lang="en-US" sz="1600" b="1" i="0" baseline="0" dirty="0" smtClean="0">
                        <a:effectLst/>
                      </a:rPr>
                      <a:t>034</a:t>
                    </a:r>
                    <a:r>
                      <a:rPr lang="ru-RU" sz="1600" b="1" i="0" baseline="0" dirty="0" smtClean="0">
                        <a:effectLst/>
                      </a:rPr>
                      <a:t>, </a:t>
                    </a:r>
                    <a:r>
                      <a:rPr lang="en-US" sz="1600" b="1" i="0" baseline="0" dirty="0" smtClean="0">
                        <a:effectLst/>
                      </a:rPr>
                      <a:t>5</a:t>
                    </a:r>
                    <a:r>
                      <a:rPr lang="ru-RU" sz="1600" b="1" i="0" baseline="0" dirty="0" smtClean="0">
                        <a:effectLst/>
                      </a:rPr>
                      <a:t> </a:t>
                    </a:r>
                    <a:r>
                      <a:rPr lang="ru-RU" sz="1600" b="1" i="0" baseline="0" dirty="0" err="1" smtClean="0">
                        <a:effectLst/>
                      </a:rPr>
                      <a:t>тыс.руб</a:t>
                    </a:r>
                    <a:r>
                      <a:rPr lang="ru-RU" sz="1600" b="1" i="0" baseline="0" dirty="0" smtClean="0">
                        <a:effectLst/>
                      </a:rPr>
                      <a:t>.</a:t>
                    </a:r>
                    <a:endParaRPr lang="ru-RU" sz="1600" dirty="0" smtClean="0">
                      <a:effectLst/>
                    </a:endParaRPr>
                  </a:p>
                  <a:p>
                    <a:r>
                      <a:rPr lang="ru-RU" sz="1600" b="0" i="0" baseline="0" dirty="0" smtClean="0">
                        <a:effectLst/>
                      </a:rPr>
                      <a:t>22,9%</a:t>
                    </a:r>
                    <a:endParaRPr lang="ru-RU" sz="1600" dirty="0">
                      <a:effectLst/>
                    </a:endParaRPr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600">
                    <a:latin typeface="Times New Roman" pitchFamily="18" charset="0"/>
                    <a:cs typeface="Times New Roman" pitchFamily="18" charset="0"/>
                  </a:defRPr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1"/>
          </c:dLbls>
          <c:cat>
            <c:strRef>
              <c:f>Лист1!$A$2:$A$6</c:f>
              <c:strCache>
                <c:ptCount val="5"/>
                <c:pt idx="0">
                  <c:v>Ремонтные работы. КГБОУ ДПО работников культуры «Камчатский учебно-методический центр»</c:v>
                </c:pt>
                <c:pt idx="1">
                  <c:v>Ремонтные работы. КГБУ «Камчатский краевой объединенный музей» </c:v>
                </c:pt>
                <c:pt idx="2">
                  <c:v>Укрепление материальной базы. КГБОУ СПО «Камчатский колледж искусств»</c:v>
                </c:pt>
                <c:pt idx="3">
                  <c:v>Проведение независимой оценки качества оказания услуг</c:v>
                </c:pt>
                <c:pt idx="4">
                  <c:v>Возврат в краевой бюджет</c:v>
                </c:pt>
              </c:strCache>
            </c:strRef>
          </c:cat>
          <c:val>
            <c:numRef>
              <c:f>Лист1!$B$2:$B$6</c:f>
              <c:numCache>
                <c:formatCode>#,##0</c:formatCode>
                <c:ptCount val="5"/>
                <c:pt idx="0">
                  <c:v>1000000</c:v>
                </c:pt>
                <c:pt idx="1">
                  <c:v>3000000</c:v>
                </c:pt>
                <c:pt idx="2" formatCode="General">
                  <c:v>2775500</c:v>
                </c:pt>
                <c:pt idx="3" formatCode="General">
                  <c:v>90000</c:v>
                </c:pt>
                <c:pt idx="4" formatCode="General">
                  <c:v>2034500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</c:plotArea>
    <c:legend>
      <c:legendPos val="r"/>
      <c:layout>
        <c:manualLayout>
          <c:xMode val="edge"/>
          <c:yMode val="edge"/>
          <c:x val="0.67076381312823186"/>
          <c:y val="0.1531270269095428"/>
          <c:w val="0.32865086939338273"/>
          <c:h val="0.84687297309045739"/>
        </c:manualLayout>
      </c:layout>
      <c:overlay val="0"/>
      <c:txPr>
        <a:bodyPr/>
        <a:lstStyle/>
        <a:p>
          <a:pPr>
            <a:defRPr sz="1400">
              <a:latin typeface="Times New Roman" pitchFamily="18" charset="0"/>
              <a:cs typeface="Times New Roman" pitchFamily="18" charset="0"/>
            </a:defRPr>
          </a:pPr>
          <a:endParaRPr lang="ru-RU"/>
        </a:p>
      </c:txPr>
    </c:legend>
    <c:plotVisOnly val="1"/>
    <c:dispBlanksAs val="zero"/>
    <c:showDLblsOverMax val="0"/>
  </c:chart>
  <c:txPr>
    <a:bodyPr/>
    <a:lstStyle/>
    <a:p>
      <a:pPr>
        <a:defRPr sz="1800"/>
      </a:pPr>
      <a:endParaRPr lang="ru-RU"/>
    </a:p>
  </c:txPr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0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7.5330392728686718E-2"/>
          <c:y val="4.1999238615074846E-2"/>
          <c:w val="0.77334818614487744"/>
          <c:h val="0.8516711250180351"/>
        </c:manualLayout>
      </c:layout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Плановый показатель</c:v>
                </c:pt>
              </c:strCache>
            </c:strRef>
          </c:tx>
          <c:spPr>
            <a:solidFill>
              <a:srgbClr val="0070C0"/>
            </a:solidFill>
          </c:spPr>
          <c:invertIfNegative val="0"/>
          <c:dLbls>
            <c:dLbl>
              <c:idx val="0"/>
              <c:layout>
                <c:manualLayout>
                  <c:x val="0.15384712218811433"/>
                  <c:y val="-3.0867022112200212E-2"/>
                </c:manualLayout>
              </c:layout>
              <c:tx>
                <c:rich>
                  <a:bodyPr/>
                  <a:lstStyle/>
                  <a:p>
                    <a:r>
                      <a:rPr lang="en-US" sz="1500" dirty="0" smtClean="0"/>
                      <a:t>70,8</a:t>
                    </a:r>
                    <a:r>
                      <a:rPr lang="ru-RU" sz="1500" dirty="0" smtClean="0"/>
                      <a:t>%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6008283197129466"/>
                  <c:y val="-9.5405110470412627E-2"/>
                </c:manualLayout>
              </c:layout>
              <c:tx>
                <c:rich>
                  <a:bodyPr/>
                  <a:lstStyle/>
                  <a:p>
                    <a:r>
                      <a:rPr lang="en-US" sz="1500" dirty="0" smtClean="0"/>
                      <a:t>82,4</a:t>
                    </a:r>
                    <a:r>
                      <a:rPr lang="ru-RU" sz="1500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delete val="1"/>
            </c:dLbl>
            <c:dLbl>
              <c:idx val="3"/>
              <c:layout>
                <c:manualLayout>
                  <c:x val="1.3825959612536982E-2"/>
                  <c:y val="-3.2083779739251086E-3"/>
                </c:manualLayout>
              </c:layout>
              <c:tx>
                <c:rich>
                  <a:bodyPr/>
                  <a:lstStyle/>
                  <a:p>
                    <a:r>
                      <a:rPr lang="en-US" sz="1500" dirty="0" smtClean="0"/>
                      <a:t>100</a:t>
                    </a:r>
                    <a:r>
                      <a:rPr lang="ru-RU" sz="1500" dirty="0" smtClean="0"/>
                      <a:t>%</a:t>
                    </a:r>
                    <a:endParaRPr lang="ru-RU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4"/>
              <c:layout>
                <c:manualLayout>
                  <c:x val="1.0550865712058431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100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Лист1!$A$2:$A$6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Лист1!$B$2:$B$6</c:f>
              <c:numCache>
                <c:formatCode>General</c:formatCode>
                <c:ptCount val="5"/>
                <c:pt idx="0">
                  <c:v>68.8</c:v>
                </c:pt>
                <c:pt idx="1">
                  <c:v>70.8</c:v>
                </c:pt>
                <c:pt idx="2">
                  <c:v>82.4</c:v>
                </c:pt>
                <c:pt idx="3">
                  <c:v>100</c:v>
                </c:pt>
                <c:pt idx="4">
                  <c:v>100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Фактически достигнутое значение</c:v>
                </c:pt>
              </c:strCache>
            </c:strRef>
          </c:tx>
          <c:spPr>
            <a:solidFill>
              <a:srgbClr val="00B050"/>
            </a:solidFill>
          </c:spPr>
          <c:invertIfNegative val="0"/>
          <c:dLbls>
            <c:dLbl>
              <c:idx val="0"/>
              <c:layout>
                <c:manualLayout>
                  <c:x val="1.2345557499756979E-2"/>
                  <c:y val="-1.1224130643577936E-2"/>
                </c:manualLayout>
              </c:layout>
              <c:tx>
                <c:rich>
                  <a:bodyPr/>
                  <a:lstStyle/>
                  <a:p>
                    <a:r>
                      <a:rPr lang="en-US" sz="1500" dirty="0" smtClean="0"/>
                      <a:t>72,9</a:t>
                    </a:r>
                    <a:r>
                      <a:rPr lang="ru-RU" sz="1500" dirty="0" smtClean="0"/>
                      <a:t>%</a:t>
                    </a:r>
                    <a:endParaRPr lang="en-US" dirty="0" smtClean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  <c:separator>; </c:separator>
            </c:dLbl>
            <c:dLbl>
              <c:idx val="1"/>
              <c:layout>
                <c:manualLayout>
                  <c:x val="1.0802469135802475E-2"/>
                  <c:y val="-2.2448482234609518E-2"/>
                </c:manualLayout>
              </c:layout>
              <c:tx>
                <c:rich>
                  <a:bodyPr/>
                  <a:lstStyle/>
                  <a:p>
                    <a:r>
                      <a:rPr lang="en-US" sz="1500" dirty="0" smtClean="0"/>
                      <a:t>7</a:t>
                    </a:r>
                    <a:r>
                      <a:rPr lang="ru-RU" sz="1500" dirty="0" smtClean="0"/>
                      <a:t>5</a:t>
                    </a:r>
                    <a:r>
                      <a:rPr lang="en-US" sz="1500" dirty="0" smtClean="0"/>
                      <a:t>,</a:t>
                    </a:r>
                    <a:r>
                      <a:rPr lang="ru-RU" sz="1500" dirty="0" smtClean="0"/>
                      <a:t>6%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500"/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Лист1!$A$2:$A$6</c:f>
              <c:strCache>
                <c:ptCount val="5"/>
                <c:pt idx="0">
                  <c:v>2014 год</c:v>
                </c:pt>
                <c:pt idx="1">
                  <c:v>2015 год</c:v>
                </c:pt>
                <c:pt idx="2">
                  <c:v>2016 год</c:v>
                </c:pt>
                <c:pt idx="3">
                  <c:v>2017 год</c:v>
                </c:pt>
                <c:pt idx="4">
                  <c:v>2018 год</c:v>
                </c:pt>
              </c:strCache>
            </c:strRef>
          </c:cat>
          <c:val>
            <c:numRef>
              <c:f>Лист1!$C$2:$C$6</c:f>
              <c:numCache>
                <c:formatCode>General</c:formatCode>
                <c:ptCount val="5"/>
                <c:pt idx="0">
                  <c:v>72.900000000000006</c:v>
                </c:pt>
                <c:pt idx="1">
                  <c:v>75.599999999999994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80290560"/>
        <c:axId val="80292096"/>
        <c:axId val="0"/>
      </c:bar3DChart>
      <c:catAx>
        <c:axId val="80290560"/>
        <c:scaling>
          <c:orientation val="minMax"/>
        </c:scaling>
        <c:delete val="0"/>
        <c:axPos val="b"/>
        <c:majorTickMark val="out"/>
        <c:minorTickMark val="none"/>
        <c:tickLblPos val="nextTo"/>
        <c:crossAx val="80292096"/>
        <c:crosses val="autoZero"/>
        <c:auto val="1"/>
        <c:lblAlgn val="ctr"/>
        <c:lblOffset val="100"/>
        <c:noMultiLvlLbl val="0"/>
      </c:catAx>
      <c:valAx>
        <c:axId val="80292096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8029056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3932178118111322"/>
          <c:y val="5.3260488430859905E-2"/>
          <c:w val="0.15141895092557717"/>
          <c:h val="0.41364721717786934"/>
        </c:manualLayout>
      </c:layout>
      <c:overlay val="0"/>
      <c:txPr>
        <a:bodyPr/>
        <a:lstStyle/>
        <a:p>
          <a:pPr>
            <a:defRPr sz="16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view3D>
      <c:rotX val="15"/>
      <c:rotY val="2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cluster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План</c:v>
                </c:pt>
              </c:strCache>
            </c:strRef>
          </c:tx>
          <c:spPr>
            <a:solidFill>
              <a:schemeClr val="accent1"/>
            </a:solidFill>
            <a:ln w="9525"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0.1199889447620574"/>
                  <c:y val="-9.0534723701757344E-2"/>
                </c:manualLayout>
              </c:layout>
              <c:tx>
                <c:rich>
                  <a:bodyPr/>
                  <a:lstStyle/>
                  <a:p>
                    <a:r>
                      <a:rPr lang="ru-RU" sz="3200" b="1" dirty="0" smtClean="0">
                        <a:solidFill>
                          <a:srgbClr val="C00000"/>
                        </a:solidFill>
                      </a:rPr>
                      <a:t>+5%</a:t>
                    </a:r>
                    <a:endParaRPr lang="en-US" sz="3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0.11709764488827294"/>
                  <c:y val="-0.17137356090555425"/>
                </c:manualLayout>
              </c:layout>
              <c:tx>
                <c:rich>
                  <a:bodyPr/>
                  <a:lstStyle/>
                  <a:p>
                    <a:r>
                      <a:rPr lang="ru-RU" sz="3200" b="1" dirty="0" smtClean="0">
                        <a:solidFill>
                          <a:srgbClr val="C00000"/>
                        </a:solidFill>
                      </a:rPr>
                      <a:t>+13%</a:t>
                    </a:r>
                    <a:endParaRPr lang="en-US" sz="3200" b="1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>
                    <a:solidFill>
                      <a:srgbClr val="C00000"/>
                    </a:solidFill>
                  </a:defRPr>
                </a:pPr>
                <a:endParaRPr lang="ru-RU"/>
              </a:p>
            </c:txPr>
            <c:showLegendKey val="0"/>
            <c:showVal val="0"/>
            <c:showCatName val="0"/>
            <c:showSerName val="0"/>
            <c:showPercent val="0"/>
            <c:showBubbleSize val="0"/>
          </c:dLbls>
          <c:cat>
            <c:strRef>
              <c:f>Лист1!$A$2:$A$3</c:f>
              <c:strCache>
                <c:ptCount val="2"/>
                <c:pt idx="0">
                  <c:v>ДО 15.04.2016</c:v>
                </c:pt>
                <c:pt idx="1">
                  <c:v>ПОСЛЕ 15.04.2016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70.8</c:v>
                </c:pt>
                <c:pt idx="1">
                  <c:v>70.8</c:v>
                </c:pt>
              </c:numCache>
            </c:numRef>
          </c:val>
        </c:ser>
        <c:ser>
          <c:idx val="1"/>
          <c:order val="1"/>
          <c:tx>
            <c:strRef>
              <c:f>Лист1!$C$1</c:f>
              <c:strCache>
                <c:ptCount val="1"/>
                <c:pt idx="0">
                  <c:v>Факт</c:v>
                </c:pt>
              </c:strCache>
            </c:strRef>
          </c:tx>
          <c:spPr>
            <a:solidFill>
              <a:srgbClr val="00B050"/>
            </a:solidFill>
            <a:ln>
              <a:solidFill>
                <a:schemeClr val="tx1"/>
              </a:solidFill>
            </a:ln>
          </c:spPr>
          <c:invertIfNegative val="0"/>
          <c:dLbls>
            <c:dLbl>
              <c:idx val="0"/>
              <c:layout>
                <c:manualLayout>
                  <c:x val="1.4456499368922581E-2"/>
                  <c:y val="9.335571885889870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75,6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>
                <c:manualLayout>
                  <c:x val="1.9086107918792273E-2"/>
                  <c:y val="9.2788250731073676E-2"/>
                </c:manualLayout>
              </c:layout>
              <c:tx>
                <c:rich>
                  <a:bodyPr/>
                  <a:lstStyle/>
                  <a:p>
                    <a:r>
                      <a:rPr lang="en-US" dirty="0" smtClean="0"/>
                      <a:t>88,3</a:t>
                    </a:r>
                    <a:r>
                      <a:rPr lang="ru-RU" dirty="0" smtClean="0"/>
                      <a:t>%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strRef>
              <c:f>Лист1!$A$2:$A$3</c:f>
              <c:strCache>
                <c:ptCount val="2"/>
                <c:pt idx="0">
                  <c:v>ДО 15.04.2016</c:v>
                </c:pt>
                <c:pt idx="1">
                  <c:v>ПОСЛЕ 15.04.2016</c:v>
                </c:pt>
              </c:strCache>
            </c:strRef>
          </c:cat>
          <c:val>
            <c:numRef>
              <c:f>Лист1!$C$2:$C$3</c:f>
              <c:numCache>
                <c:formatCode>General</c:formatCode>
                <c:ptCount val="2"/>
                <c:pt idx="0">
                  <c:v>75.599999999999994</c:v>
                </c:pt>
                <c:pt idx="1">
                  <c:v>88.3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shape val="cylinder"/>
        <c:axId val="79971456"/>
        <c:axId val="79972992"/>
        <c:axId val="0"/>
      </c:bar3DChart>
      <c:catAx>
        <c:axId val="79971456"/>
        <c:scaling>
          <c:orientation val="minMax"/>
        </c:scaling>
        <c:delete val="0"/>
        <c:axPos val="b"/>
        <c:majorTickMark val="out"/>
        <c:minorTickMark val="none"/>
        <c:tickLblPos val="nextTo"/>
        <c:crossAx val="79972992"/>
        <c:crosses val="autoZero"/>
        <c:auto val="1"/>
        <c:lblAlgn val="ctr"/>
        <c:lblOffset val="100"/>
        <c:noMultiLvlLbl val="0"/>
      </c:catAx>
      <c:valAx>
        <c:axId val="79972992"/>
        <c:scaling>
          <c:orientation val="minMax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crossAx val="79971456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87009133069678823"/>
          <c:y val="0.18085410773353647"/>
          <c:w val="0.11958052019720944"/>
          <c:h val="0.44499562057618997"/>
        </c:manualLayout>
      </c:layout>
      <c:overlay val="0"/>
      <c:txPr>
        <a:bodyPr/>
        <a:lstStyle/>
        <a:p>
          <a:pPr>
            <a:defRPr sz="2400"/>
          </a:pPr>
          <a:endParaRPr lang="ru-RU"/>
        </a:p>
      </c:txPr>
    </c:legend>
    <c:plotVisOnly val="1"/>
    <c:dispBlanksAs val="gap"/>
    <c:showDLblsOverMax val="0"/>
  </c:chart>
  <c:txPr>
    <a:bodyPr/>
    <a:lstStyle/>
    <a:p>
      <a:pPr>
        <a:defRPr sz="1800">
          <a:latin typeface="Times New Roman" pitchFamily="18" charset="0"/>
          <a:cs typeface="Times New Roman" pitchFamily="18" charset="0"/>
        </a:defRPr>
      </a:pPr>
      <a:endParaRPr lang="ru-RU"/>
    </a:p>
  </c:txPr>
  <c:externalData r:id="rId1">
    <c:autoUpdate val="0"/>
  </c:externalData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4F853D2C-F044-4806-8BAF-650E031F933A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36CB6B12-6810-457B-868C-F39BA501EA63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2012 год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      24 610 рублей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04C72A9E-D6BB-4E2C-AF35-B0B1055460C3}" type="parTrans" cxnId="{64580E63-6F5F-4361-9648-81A2387FFA6C}">
      <dgm:prSet/>
      <dgm:spPr/>
      <dgm:t>
        <a:bodyPr/>
        <a:lstStyle/>
        <a:p>
          <a:endParaRPr lang="ru-RU"/>
        </a:p>
      </dgm:t>
    </dgm:pt>
    <dgm:pt modelId="{CBB62B2A-7740-4A9A-8A62-50B8652FE5AC}" type="sibTrans" cxnId="{64580E63-6F5F-4361-9648-81A2387FFA6C}">
      <dgm:prSet/>
      <dgm:spPr/>
      <dgm:t>
        <a:bodyPr/>
        <a:lstStyle/>
        <a:p>
          <a:endParaRPr lang="ru-RU"/>
        </a:p>
      </dgm:t>
    </dgm:pt>
    <dgm:pt modelId="{4E4EF247-15FB-4CEE-BD99-0CEA6F2C2768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2013 год          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33 451 рубль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D64EA32C-93B3-4FE1-BE15-02C28BCFE560}" type="parTrans" cxnId="{DFF9DCEE-8F71-4A0D-9536-34CCDD9CE257}">
      <dgm:prSet/>
      <dgm:spPr/>
      <dgm:t>
        <a:bodyPr/>
        <a:lstStyle/>
        <a:p>
          <a:endParaRPr lang="ru-RU"/>
        </a:p>
      </dgm:t>
    </dgm:pt>
    <dgm:pt modelId="{534DABD6-C039-4C87-A99C-F73EC32A677A}" type="sibTrans" cxnId="{DFF9DCEE-8F71-4A0D-9536-34CCDD9CE257}">
      <dgm:prSet/>
      <dgm:spPr/>
      <dgm:t>
        <a:bodyPr/>
        <a:lstStyle/>
        <a:p>
          <a:endParaRPr lang="ru-RU"/>
        </a:p>
      </dgm:t>
    </dgm:pt>
    <dgm:pt modelId="{73039B82-D8C4-4F8F-A877-920826F196DF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2014 год      </a:t>
          </a:r>
          <a:r>
            <a:rPr lang="ru-RU" sz="2400" b="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8 681 рубль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AAE44D13-083D-4119-B16C-762CC286CADE}" type="parTrans" cxnId="{A93B9B0A-F115-43F7-9298-9ED190CA4F8C}">
      <dgm:prSet/>
      <dgm:spPr/>
      <dgm:t>
        <a:bodyPr/>
        <a:lstStyle/>
        <a:p>
          <a:endParaRPr lang="ru-RU"/>
        </a:p>
      </dgm:t>
    </dgm:pt>
    <dgm:pt modelId="{BE94D93D-B44A-42E0-8C27-8470973160F0}" type="sibTrans" cxnId="{A93B9B0A-F115-43F7-9298-9ED190CA4F8C}">
      <dgm:prSet/>
      <dgm:spPr/>
      <dgm:t>
        <a:bodyPr/>
        <a:lstStyle/>
        <a:p>
          <a:endParaRPr lang="ru-RU"/>
        </a:p>
      </dgm:t>
    </dgm:pt>
    <dgm:pt modelId="{FD3D4E58-6B74-49DF-986F-92116BEE01F7}">
      <dgm:prSet phldrT="[Текст]" custT="1"/>
      <dgm:spPr/>
      <dgm:t>
        <a:bodyPr/>
        <a:lstStyle/>
        <a:p>
          <a:r>
            <a:rPr lang="ru-RU" sz="2400" b="1" dirty="0" smtClean="0">
              <a:latin typeface="Times New Roman" pitchFamily="18" charset="0"/>
              <a:cs typeface="Times New Roman" pitchFamily="18" charset="0"/>
            </a:rPr>
            <a:t>2015 год       </a:t>
          </a:r>
          <a:r>
            <a:rPr lang="ru-RU" sz="2400" dirty="0" smtClean="0">
              <a:latin typeface="Times New Roman" pitchFamily="18" charset="0"/>
              <a:cs typeface="Times New Roman" pitchFamily="18" charset="0"/>
            </a:rPr>
            <a:t>42 727 рублей</a:t>
          </a:r>
          <a:endParaRPr lang="ru-RU" sz="2400" dirty="0">
            <a:latin typeface="Times New Roman" pitchFamily="18" charset="0"/>
            <a:cs typeface="Times New Roman" pitchFamily="18" charset="0"/>
          </a:endParaRPr>
        </a:p>
      </dgm:t>
    </dgm:pt>
    <dgm:pt modelId="{C66C25E9-CCBB-41E9-9E05-D49C55A41834}" type="parTrans" cxnId="{E5E0EDA7-EF89-452D-BC5D-382447450D86}">
      <dgm:prSet/>
      <dgm:spPr/>
      <dgm:t>
        <a:bodyPr/>
        <a:lstStyle/>
        <a:p>
          <a:endParaRPr lang="ru-RU"/>
        </a:p>
      </dgm:t>
    </dgm:pt>
    <dgm:pt modelId="{F39C22D8-1DA4-49CB-A106-B6A972C1D8A4}" type="sibTrans" cxnId="{E5E0EDA7-EF89-452D-BC5D-382447450D86}">
      <dgm:prSet/>
      <dgm:spPr/>
      <dgm:t>
        <a:bodyPr/>
        <a:lstStyle/>
        <a:p>
          <a:endParaRPr lang="ru-RU"/>
        </a:p>
      </dgm:t>
    </dgm:pt>
    <dgm:pt modelId="{5BC84651-98EB-4F6D-879F-8DFDE4948EF4}">
      <dgm:prSet custT="1"/>
      <dgm:spPr/>
      <dgm:t>
        <a:bodyPr/>
        <a:lstStyle/>
        <a:p>
          <a:r>
            <a:rPr lang="ru-RU" sz="2000" b="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май 2012 года – 23 600 рублей</a:t>
          </a:r>
          <a:endParaRPr lang="ru-RU" sz="2000" dirty="0"/>
        </a:p>
      </dgm:t>
    </dgm:pt>
    <dgm:pt modelId="{80502677-7181-4DA8-B274-9CF502627817}" type="parTrans" cxnId="{645EB739-F136-4884-A86A-03DCB44B5C5D}">
      <dgm:prSet/>
      <dgm:spPr/>
      <dgm:t>
        <a:bodyPr/>
        <a:lstStyle/>
        <a:p>
          <a:endParaRPr lang="ru-RU"/>
        </a:p>
      </dgm:t>
    </dgm:pt>
    <dgm:pt modelId="{AC770431-D309-430C-91E3-9FBF306CE28E}" type="sibTrans" cxnId="{645EB739-F136-4884-A86A-03DCB44B5C5D}">
      <dgm:prSet/>
      <dgm:spPr/>
      <dgm:t>
        <a:bodyPr/>
        <a:lstStyle/>
        <a:p>
          <a:endParaRPr lang="ru-RU"/>
        </a:p>
      </dgm:t>
    </dgm:pt>
    <dgm:pt modelId="{BB3C1967-E59E-4EDD-A780-34CDE2CC0B7D}" type="pres">
      <dgm:prSet presAssocID="{4F853D2C-F044-4806-8BAF-650E031F933A}" presName="arrowDiagram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B74FE7D-B6A3-4E27-A74B-EC0860237F0E}" type="pres">
      <dgm:prSet presAssocID="{4F853D2C-F044-4806-8BAF-650E031F933A}" presName="arrow" presStyleLbl="bgShp" presStyleIdx="0" presStyleCnt="1" custScaleX="113644"/>
      <dgm:spPr>
        <a:solidFill>
          <a:srgbClr val="92D050"/>
        </a:solidFill>
        <a:ln>
          <a:solidFill>
            <a:schemeClr val="tx2">
              <a:lumMod val="75000"/>
            </a:schemeClr>
          </a:solidFill>
        </a:ln>
      </dgm:spPr>
    </dgm:pt>
    <dgm:pt modelId="{1A1E7B49-49D0-4141-8C1A-CE448DC4E40B}" type="pres">
      <dgm:prSet presAssocID="{4F853D2C-F044-4806-8BAF-650E031F933A}" presName="arrowDiagram5" presStyleCnt="0"/>
      <dgm:spPr/>
    </dgm:pt>
    <dgm:pt modelId="{A0C49D82-835A-4A53-B64D-04DF7943F07E}" type="pres">
      <dgm:prSet presAssocID="{5BC84651-98EB-4F6D-879F-8DFDE4948EF4}" presName="bullet5a" presStyleLbl="node1" presStyleIdx="0" presStyleCnt="5" custLinFactX="-361055" custLinFactY="300000" custLinFactNeighborX="-400000" custLinFactNeighborY="316101"/>
      <dgm:spPr/>
    </dgm:pt>
    <dgm:pt modelId="{507B7A09-0581-428E-B226-5163D6425D6A}" type="pres">
      <dgm:prSet presAssocID="{5BC84651-98EB-4F6D-879F-8DFDE4948EF4}" presName="textBox5a" presStyleLbl="revTx" presStyleIdx="0" presStyleCnt="5" custScaleX="419429" custScaleY="21642" custLinFactNeighborX="39139" custLinFactNeighborY="4211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2C667C-DB35-4665-82CE-3A21C0477DDD}" type="pres">
      <dgm:prSet presAssocID="{36CB6B12-6810-457B-868C-F39BA501EA63}" presName="bullet5b" presStyleLbl="node1" presStyleIdx="1" presStyleCnt="5" custLinFactX="-200000" custLinFactY="100000" custLinFactNeighborX="-219913" custLinFactNeighborY="136483"/>
      <dgm:spPr/>
    </dgm:pt>
    <dgm:pt modelId="{E7C968A7-A0FB-43D0-BB8D-F3CE4BF07E48}" type="pres">
      <dgm:prSet presAssocID="{36CB6B12-6810-457B-868C-F39BA501EA63}" presName="textBox5b" presStyleLbl="revTx" presStyleIdx="1" presStyleCnt="5" custScaleX="155863" custScaleY="36260" custLinFactNeighborX="-62805" custLinFactNeighborY="793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1CC4F04-C15A-400F-A8FA-752EFBB414CD}" type="pres">
      <dgm:prSet presAssocID="{4E4EF247-15FB-4CEE-BD99-0CEA6F2C2768}" presName="bullet5c" presStyleLbl="node1" presStyleIdx="2" presStyleCnt="5" custLinFactX="-100000" custLinFactY="24906" custLinFactNeighborX="-181196" custLinFactNeighborY="100000"/>
      <dgm:spPr/>
    </dgm:pt>
    <dgm:pt modelId="{6E5E07E6-264A-48A2-A407-58F7F36FECDD}" type="pres">
      <dgm:prSet presAssocID="{4E4EF247-15FB-4CEE-BD99-0CEA6F2C2768}" presName="textBox5c" presStyleLbl="revTx" presStyleIdx="2" presStyleCnt="5" custScaleX="130204" custScaleY="26077" custLinFactNeighborX="-57658" custLinFactNeighborY="-1088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D54CFC6-13D6-4646-BF2B-10C2B4FA475F}" type="pres">
      <dgm:prSet presAssocID="{73039B82-D8C4-4F8F-A877-920826F196DF}" presName="bullet5d" presStyleLbl="node1" presStyleIdx="3" presStyleCnt="5" custLinFactX="-82336" custLinFactNeighborX="-100000" custLinFactNeighborY="58071"/>
      <dgm:spPr/>
    </dgm:pt>
    <dgm:pt modelId="{39805A89-0334-48F6-8EB9-49A3E6F7E6C4}" type="pres">
      <dgm:prSet presAssocID="{73039B82-D8C4-4F8F-A877-920826F196DF}" presName="textBox5d" presStyleLbl="revTx" presStyleIdx="3" presStyleCnt="5" custScaleX="132249" custScaleY="20277" custLinFactNeighborX="-53219" custLinFactNeighborY="-1737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E92451E-A486-4FD6-9F83-1DA58C001197}" type="pres">
      <dgm:prSet presAssocID="{FD3D4E58-6B74-49DF-986F-92116BEE01F7}" presName="bullet5e" presStyleLbl="node1" presStyleIdx="4" presStyleCnt="5" custLinFactNeighborX="-88129" custLinFactNeighborY="26979"/>
      <dgm:spPr/>
    </dgm:pt>
    <dgm:pt modelId="{7DF0C770-6329-4B8F-B549-5B9E97035323}" type="pres">
      <dgm:prSet presAssocID="{FD3D4E58-6B74-49DF-986F-92116BEE01F7}" presName="textBox5e" presStyleLbl="revTx" presStyleIdx="4" presStyleCnt="5" custScaleX="144767" custScaleY="19362" custLinFactNeighborX="-40316" custLinFactNeighborY="-20847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A93B9B0A-F115-43F7-9298-9ED190CA4F8C}" srcId="{4F853D2C-F044-4806-8BAF-650E031F933A}" destId="{73039B82-D8C4-4F8F-A877-920826F196DF}" srcOrd="3" destOrd="0" parTransId="{AAE44D13-083D-4119-B16C-762CC286CADE}" sibTransId="{BE94D93D-B44A-42E0-8C27-8470973160F0}"/>
    <dgm:cxn modelId="{E5E0EDA7-EF89-452D-BC5D-382447450D86}" srcId="{4F853D2C-F044-4806-8BAF-650E031F933A}" destId="{FD3D4E58-6B74-49DF-986F-92116BEE01F7}" srcOrd="4" destOrd="0" parTransId="{C66C25E9-CCBB-41E9-9E05-D49C55A41834}" sibTransId="{F39C22D8-1DA4-49CB-A106-B6A972C1D8A4}"/>
    <dgm:cxn modelId="{64580E63-6F5F-4361-9648-81A2387FFA6C}" srcId="{4F853D2C-F044-4806-8BAF-650E031F933A}" destId="{36CB6B12-6810-457B-868C-F39BA501EA63}" srcOrd="1" destOrd="0" parTransId="{04C72A9E-D6BB-4E2C-AF35-B0B1055460C3}" sibTransId="{CBB62B2A-7740-4A9A-8A62-50B8652FE5AC}"/>
    <dgm:cxn modelId="{9F997604-AD88-4D26-91C7-5F890F0D3B91}" type="presOf" srcId="{36CB6B12-6810-457B-868C-F39BA501EA63}" destId="{E7C968A7-A0FB-43D0-BB8D-F3CE4BF07E48}" srcOrd="0" destOrd="0" presId="urn:microsoft.com/office/officeart/2005/8/layout/arrow2"/>
    <dgm:cxn modelId="{15B3D0E9-3357-4427-A612-BB0655391F01}" type="presOf" srcId="{FD3D4E58-6B74-49DF-986F-92116BEE01F7}" destId="{7DF0C770-6329-4B8F-B549-5B9E97035323}" srcOrd="0" destOrd="0" presId="urn:microsoft.com/office/officeart/2005/8/layout/arrow2"/>
    <dgm:cxn modelId="{FF8B5D12-BCD4-440B-BE36-37372DAABA33}" type="presOf" srcId="{4F853D2C-F044-4806-8BAF-650E031F933A}" destId="{BB3C1967-E59E-4EDD-A780-34CDE2CC0B7D}" srcOrd="0" destOrd="0" presId="urn:microsoft.com/office/officeart/2005/8/layout/arrow2"/>
    <dgm:cxn modelId="{A0FAC130-5E08-4F70-9B5D-D5ED953A5C5E}" type="presOf" srcId="{73039B82-D8C4-4F8F-A877-920826F196DF}" destId="{39805A89-0334-48F6-8EB9-49A3E6F7E6C4}" srcOrd="0" destOrd="0" presId="urn:microsoft.com/office/officeart/2005/8/layout/arrow2"/>
    <dgm:cxn modelId="{59F57FE5-3140-436A-B21D-9791465DC075}" type="presOf" srcId="{4E4EF247-15FB-4CEE-BD99-0CEA6F2C2768}" destId="{6E5E07E6-264A-48A2-A407-58F7F36FECDD}" srcOrd="0" destOrd="0" presId="urn:microsoft.com/office/officeart/2005/8/layout/arrow2"/>
    <dgm:cxn modelId="{3B211297-F221-41A8-8163-7FCEC4760A01}" type="presOf" srcId="{5BC84651-98EB-4F6D-879F-8DFDE4948EF4}" destId="{507B7A09-0581-428E-B226-5163D6425D6A}" srcOrd="0" destOrd="0" presId="urn:microsoft.com/office/officeart/2005/8/layout/arrow2"/>
    <dgm:cxn modelId="{645EB739-F136-4884-A86A-03DCB44B5C5D}" srcId="{4F853D2C-F044-4806-8BAF-650E031F933A}" destId="{5BC84651-98EB-4F6D-879F-8DFDE4948EF4}" srcOrd="0" destOrd="0" parTransId="{80502677-7181-4DA8-B274-9CF502627817}" sibTransId="{AC770431-D309-430C-91E3-9FBF306CE28E}"/>
    <dgm:cxn modelId="{DFF9DCEE-8F71-4A0D-9536-34CCDD9CE257}" srcId="{4F853D2C-F044-4806-8BAF-650E031F933A}" destId="{4E4EF247-15FB-4CEE-BD99-0CEA6F2C2768}" srcOrd="2" destOrd="0" parTransId="{D64EA32C-93B3-4FE1-BE15-02C28BCFE560}" sibTransId="{534DABD6-C039-4C87-A99C-F73EC32A677A}"/>
    <dgm:cxn modelId="{7DBC2BFD-0D34-4954-BEE7-F5E15D3C4264}" type="presParOf" srcId="{BB3C1967-E59E-4EDD-A780-34CDE2CC0B7D}" destId="{FB74FE7D-B6A3-4E27-A74B-EC0860237F0E}" srcOrd="0" destOrd="0" presId="urn:microsoft.com/office/officeart/2005/8/layout/arrow2"/>
    <dgm:cxn modelId="{BAB15337-5B4F-42ED-B396-DFC02FA66774}" type="presParOf" srcId="{BB3C1967-E59E-4EDD-A780-34CDE2CC0B7D}" destId="{1A1E7B49-49D0-4141-8C1A-CE448DC4E40B}" srcOrd="1" destOrd="0" presId="urn:microsoft.com/office/officeart/2005/8/layout/arrow2"/>
    <dgm:cxn modelId="{3972E885-7324-40DF-84DB-4522F17A4430}" type="presParOf" srcId="{1A1E7B49-49D0-4141-8C1A-CE448DC4E40B}" destId="{A0C49D82-835A-4A53-B64D-04DF7943F07E}" srcOrd="0" destOrd="0" presId="urn:microsoft.com/office/officeart/2005/8/layout/arrow2"/>
    <dgm:cxn modelId="{3CB14655-2683-4308-80B8-53052B17ADF9}" type="presParOf" srcId="{1A1E7B49-49D0-4141-8C1A-CE448DC4E40B}" destId="{507B7A09-0581-428E-B226-5163D6425D6A}" srcOrd="1" destOrd="0" presId="urn:microsoft.com/office/officeart/2005/8/layout/arrow2"/>
    <dgm:cxn modelId="{091A7FFC-E192-47CA-891B-FBB853DA20F6}" type="presParOf" srcId="{1A1E7B49-49D0-4141-8C1A-CE448DC4E40B}" destId="{C22C667C-DB35-4665-82CE-3A21C0477DDD}" srcOrd="2" destOrd="0" presId="urn:microsoft.com/office/officeart/2005/8/layout/arrow2"/>
    <dgm:cxn modelId="{74F9C295-4613-4ABF-B5F7-2C23D7ACC787}" type="presParOf" srcId="{1A1E7B49-49D0-4141-8C1A-CE448DC4E40B}" destId="{E7C968A7-A0FB-43D0-BB8D-F3CE4BF07E48}" srcOrd="3" destOrd="0" presId="urn:microsoft.com/office/officeart/2005/8/layout/arrow2"/>
    <dgm:cxn modelId="{96DD4390-48DD-44EB-BF9E-7F8D934612AA}" type="presParOf" srcId="{1A1E7B49-49D0-4141-8C1A-CE448DC4E40B}" destId="{91CC4F04-C15A-400F-A8FA-752EFBB414CD}" srcOrd="4" destOrd="0" presId="urn:microsoft.com/office/officeart/2005/8/layout/arrow2"/>
    <dgm:cxn modelId="{7BC48D52-FF3F-4D35-A6C4-41CF0059A71E}" type="presParOf" srcId="{1A1E7B49-49D0-4141-8C1A-CE448DC4E40B}" destId="{6E5E07E6-264A-48A2-A407-58F7F36FECDD}" srcOrd="5" destOrd="0" presId="urn:microsoft.com/office/officeart/2005/8/layout/arrow2"/>
    <dgm:cxn modelId="{E1FCDFE9-1CDF-4543-95B2-9E33292BEAEA}" type="presParOf" srcId="{1A1E7B49-49D0-4141-8C1A-CE448DC4E40B}" destId="{2D54CFC6-13D6-4646-BF2B-10C2B4FA475F}" srcOrd="6" destOrd="0" presId="urn:microsoft.com/office/officeart/2005/8/layout/arrow2"/>
    <dgm:cxn modelId="{0C5EC207-F9C6-4FCF-9B7C-4DD4A5E700D0}" type="presParOf" srcId="{1A1E7B49-49D0-4141-8C1A-CE448DC4E40B}" destId="{39805A89-0334-48F6-8EB9-49A3E6F7E6C4}" srcOrd="7" destOrd="0" presId="urn:microsoft.com/office/officeart/2005/8/layout/arrow2"/>
    <dgm:cxn modelId="{04F97EFE-1359-47BA-B6AE-CB04435D6AED}" type="presParOf" srcId="{1A1E7B49-49D0-4141-8C1A-CE448DC4E40B}" destId="{5E92451E-A486-4FD6-9F83-1DA58C001197}" srcOrd="8" destOrd="0" presId="urn:microsoft.com/office/officeart/2005/8/layout/arrow2"/>
    <dgm:cxn modelId="{7E26B14E-17E4-4BF5-BC24-166D426D0A98}" type="presParOf" srcId="{1A1E7B49-49D0-4141-8C1A-CE448DC4E40B}" destId="{7DF0C770-6329-4B8F-B549-5B9E97035323}" srcOrd="9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B74FE7D-B6A3-4E27-A74B-EC0860237F0E}">
      <dsp:nvSpPr>
        <dsp:cNvPr id="0" name=""/>
        <dsp:cNvSpPr/>
      </dsp:nvSpPr>
      <dsp:spPr>
        <a:xfrm>
          <a:off x="64626" y="0"/>
          <a:ext cx="8824476" cy="4853136"/>
        </a:xfrm>
        <a:prstGeom prst="swooshArrow">
          <a:avLst>
            <a:gd name="adj1" fmla="val 25000"/>
            <a:gd name="adj2" fmla="val 25000"/>
          </a:avLst>
        </a:prstGeom>
        <a:solidFill>
          <a:srgbClr val="92D050"/>
        </a:solidFill>
        <a:ln>
          <a:solidFill>
            <a:schemeClr val="tx2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0C49D82-835A-4A53-B64D-04DF7943F07E}">
      <dsp:nvSpPr>
        <dsp:cNvPr id="0" name=""/>
        <dsp:cNvSpPr/>
      </dsp:nvSpPr>
      <dsp:spPr>
        <a:xfrm>
          <a:off x="1" y="4674540"/>
          <a:ext cx="178595" cy="1785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07B7A09-0581-428E-B226-5163D6425D6A}">
      <dsp:nvSpPr>
        <dsp:cNvPr id="0" name=""/>
        <dsp:cNvSpPr/>
      </dsp:nvSpPr>
      <dsp:spPr>
        <a:xfrm>
          <a:off x="221993" y="4603160"/>
          <a:ext cx="4266504" cy="24997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4634" tIns="0" rIns="0" bIns="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0" kern="1200" dirty="0" smtClean="0"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rPr>
            <a:t>май 2012 года – 23 600 рублей</a:t>
          </a:r>
          <a:endParaRPr lang="ru-RU" sz="2000" kern="1200" dirty="0"/>
        </a:p>
      </dsp:txBody>
      <dsp:txXfrm>
        <a:off x="221993" y="4603160"/>
        <a:ext cx="4266504" cy="249975"/>
      </dsp:txXfrm>
    </dsp:sp>
    <dsp:sp modelId="{C22C667C-DB35-4665-82CE-3A21C0477DDD}">
      <dsp:nvSpPr>
        <dsp:cNvPr id="0" name=""/>
        <dsp:cNvSpPr/>
      </dsp:nvSpPr>
      <dsp:spPr>
        <a:xfrm>
          <a:off x="1152127" y="3340967"/>
          <a:ext cx="279540" cy="27954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E7C968A7-A0FB-43D0-BB8D-F3CE4BF07E48}">
      <dsp:nvSpPr>
        <dsp:cNvPr id="0" name=""/>
        <dsp:cNvSpPr/>
      </dsp:nvSpPr>
      <dsp:spPr>
        <a:xfrm>
          <a:off x="1296138" y="3628990"/>
          <a:ext cx="2009063" cy="737334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48123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2012 год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      24 610 рублей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1296138" y="3628990"/>
        <a:ext cx="2009063" cy="737334"/>
      </dsp:txXfrm>
    </dsp:sp>
    <dsp:sp modelId="{91CC4F04-C15A-400F-A8FA-752EFBB414CD}">
      <dsp:nvSpPr>
        <dsp:cNvPr id="0" name=""/>
        <dsp:cNvSpPr/>
      </dsp:nvSpPr>
      <dsp:spPr>
        <a:xfrm>
          <a:off x="2520281" y="2404863"/>
          <a:ext cx="372720" cy="37272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E5E07E6-264A-48A2-A407-58F7F36FECDD}">
      <dsp:nvSpPr>
        <dsp:cNvPr id="0" name=""/>
        <dsp:cNvSpPr/>
      </dsp:nvSpPr>
      <dsp:spPr>
        <a:xfrm>
          <a:off x="2664301" y="2836900"/>
          <a:ext cx="1951300" cy="71124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97497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2013 год          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33 451 рубль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2664301" y="2836900"/>
        <a:ext cx="1951300" cy="711240"/>
      </dsp:txXfrm>
    </dsp:sp>
    <dsp:sp modelId="{2D54CFC6-13D6-4646-BF2B-10C2B4FA475F}">
      <dsp:nvSpPr>
        <dsp:cNvPr id="0" name=""/>
        <dsp:cNvSpPr/>
      </dsp:nvSpPr>
      <dsp:spPr>
        <a:xfrm>
          <a:off x="4134829" y="1640391"/>
          <a:ext cx="481431" cy="48143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39805A89-0334-48F6-8EB9-49A3E6F7E6C4}">
      <dsp:nvSpPr>
        <dsp:cNvPr id="0" name=""/>
        <dsp:cNvSpPr/>
      </dsp:nvSpPr>
      <dsp:spPr>
        <a:xfrm>
          <a:off x="4176459" y="2332868"/>
          <a:ext cx="2053831" cy="659327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5100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2014 год      </a:t>
          </a:r>
          <a:r>
            <a:rPr lang="ru-RU" sz="2400" b="0" kern="1200" dirty="0" smtClean="0">
              <a:latin typeface="Times New Roman" pitchFamily="18" charset="0"/>
              <a:cs typeface="Times New Roman" pitchFamily="18" charset="0"/>
            </a:rPr>
            <a:t>3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8 681 рубль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4176459" y="2332868"/>
        <a:ext cx="2053831" cy="659327"/>
      </dsp:txXfrm>
    </dsp:sp>
    <dsp:sp modelId="{5E92451E-A486-4FD6-9F83-1DA58C001197}">
      <dsp:nvSpPr>
        <dsp:cNvPr id="0" name=""/>
        <dsp:cNvSpPr/>
      </dsp:nvSpPr>
      <dsp:spPr>
        <a:xfrm>
          <a:off x="5959036" y="1140008"/>
          <a:ext cx="613436" cy="6134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7DF0C770-6329-4B8F-B549-5B9E97035323}">
      <dsp:nvSpPr>
        <dsp:cNvPr id="0" name=""/>
        <dsp:cNvSpPr/>
      </dsp:nvSpPr>
      <dsp:spPr>
        <a:xfrm>
          <a:off x="5832644" y="1976749"/>
          <a:ext cx="2248236" cy="691592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25047" tIns="0" rIns="0" bIns="0" numCol="1" spcCol="1270" anchor="t" anchorCtr="0">
          <a:noAutofit/>
        </a:bodyPr>
        <a:lstStyle/>
        <a:p>
          <a:pPr lvl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400" b="1" kern="1200" dirty="0" smtClean="0">
              <a:latin typeface="Times New Roman" pitchFamily="18" charset="0"/>
              <a:cs typeface="Times New Roman" pitchFamily="18" charset="0"/>
            </a:rPr>
            <a:t>2015 год       </a:t>
          </a:r>
          <a:r>
            <a:rPr lang="ru-RU" sz="2400" kern="1200" dirty="0" smtClean="0">
              <a:latin typeface="Times New Roman" pitchFamily="18" charset="0"/>
              <a:cs typeface="Times New Roman" pitchFamily="18" charset="0"/>
            </a:rPr>
            <a:t>42 727 рублей</a:t>
          </a:r>
          <a:endParaRPr lang="ru-RU" sz="2400" kern="1200" dirty="0">
            <a:latin typeface="Times New Roman" pitchFamily="18" charset="0"/>
            <a:cs typeface="Times New Roman" pitchFamily="18" charset="0"/>
          </a:endParaRPr>
        </a:p>
      </dsp:txBody>
      <dsp:txXfrm>
        <a:off x="5832644" y="1976749"/>
        <a:ext cx="2248236" cy="69159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0.56125</cdr:x>
      <cdr:y>0.2043</cdr:y>
    </cdr:from>
    <cdr:to>
      <cdr:x>0.6925</cdr:x>
      <cdr:y>0.2927</cdr:y>
    </cdr:to>
    <cdr:sp macro="" textlink="">
      <cdr:nvSpPr>
        <cdr:cNvPr id="2" name="Прямоугольник 1"/>
        <cdr:cNvSpPr/>
      </cdr:nvSpPr>
      <cdr:spPr>
        <a:xfrm xmlns:a="http://schemas.openxmlformats.org/drawingml/2006/main">
          <a:off x="4618856" y="924634"/>
          <a:ext cx="1080120" cy="400110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wrap="square">
          <a:spAutoFit/>
        </a:bodyPr>
        <a:lstStyle xmlns:a="http://schemas.openxmlformats.org/drawingml/2006/main">
          <a:defPPr>
            <a:defRPr lang="ru-RU"/>
          </a:defPPr>
          <a:lvl1pPr marL="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1pPr>
          <a:lvl2pPr marL="457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2pPr>
          <a:lvl3pPr marL="914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3pPr>
          <a:lvl4pPr marL="1371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4pPr>
          <a:lvl5pPr marL="18288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5pPr>
          <a:lvl6pPr marL="22860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6pPr>
          <a:lvl7pPr marL="27432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7pPr>
          <a:lvl8pPr marL="32004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8pPr>
          <a:lvl9pPr marL="3657600" algn="l" defTabSz="914400" rtl="0" eaLnBrk="1" latinLnBrk="0" hangingPunct="1">
            <a:defRPr sz="1800" kern="1200">
              <a:solidFill>
                <a:schemeClr val="tx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ru-RU" sz="2000" b="1" dirty="0"/>
        </a:p>
      </cdr:txBody>
    </cdr:sp>
  </cdr:relSizeAnchor>
</c:userShap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05.05.2016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8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6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.jpeg"/><Relationship Id="rId5" Type="http://schemas.openxmlformats.org/officeDocument/2006/relationships/image" Target="../media/image2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1484784"/>
            <a:ext cx="8229600" cy="4547120"/>
          </a:xfrm>
        </p:spPr>
        <p:txBody>
          <a:bodyPr>
            <a:noAutofit/>
          </a:bodyPr>
          <a:lstStyle/>
          <a:p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Министерства культуры Камчатского края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latin typeface="Times New Roman" pitchFamily="18" charset="0"/>
                <a:cs typeface="Times New Roman" pitchFamily="18" charset="0"/>
              </a:rPr>
              <a:t>Доклад</a:t>
            </a:r>
            <a:br>
              <a:rPr lang="ru-RU" sz="32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2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О </a:t>
            </a:r>
            <a:r>
              <a:rPr lang="ru-RU" sz="3200" b="1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ходе реализации Государственной программы Камчатского края «Развитие культуры в Камчатском крае на 2014-2018 годы» за 2015 год</a:t>
            </a:r>
            <a:r>
              <a:rPr lang="ru-RU" sz="3200" b="1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»</a:t>
            </a:r>
            <a:endParaRPr lang="ru-RU" sz="2400" dirty="0">
              <a:solidFill>
                <a:schemeClr val="tx1">
                  <a:lumMod val="95000"/>
                  <a:lumOff val="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95936" y="548680"/>
            <a:ext cx="1023273" cy="1277889"/>
          </a:xfrm>
        </p:spPr>
      </p:pic>
      <p:sp>
        <p:nvSpPr>
          <p:cNvPr id="3" name="Прямоугольник 2"/>
          <p:cNvSpPr/>
          <p:nvPr/>
        </p:nvSpPr>
        <p:spPr>
          <a:xfrm>
            <a:off x="611560" y="5770294"/>
            <a:ext cx="835292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solidFill>
                  <a:schemeClr val="tx1">
                    <a:lumMod val="95000"/>
                    <a:lumOff val="5000"/>
                  </a:schemeClr>
                </a:solidFill>
                <a:latin typeface="Times New Roman" pitchFamily="18" charset="0"/>
                <a:cs typeface="Times New Roman" pitchFamily="18" charset="0"/>
              </a:rPr>
              <a:t>Докладчик: Айгистова Светлана Владимировна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6173438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274638"/>
            <a:ext cx="8856984" cy="1143000"/>
          </a:xfrm>
        </p:spPr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Посещения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театрально-концертных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мероприятий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(зрителей, тыс. человек)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31886072"/>
              </p:ext>
            </p:extLst>
          </p:nvPr>
        </p:nvGraphicFramePr>
        <p:xfrm>
          <a:off x="457200" y="1600200"/>
          <a:ext cx="8435280" cy="47811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53951977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32048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УЧРЕЖДЕНИЯ КУЛЬТУРЫ КАМЧАТСКОГО КРАЯ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4708465"/>
              </p:ext>
            </p:extLst>
          </p:nvPr>
        </p:nvGraphicFramePr>
        <p:xfrm>
          <a:off x="179512" y="836709"/>
          <a:ext cx="8784976" cy="5856651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606"/>
                <a:gridCol w="1977370"/>
              </a:tblGrid>
              <a:tr h="410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cap="all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lang="ru-RU" sz="1800" cap="all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252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 образования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(школы: ДШИ, ДХШ, ДМШ)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Зоопарки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Культурно-досуговые учреждения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Профессиональные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Концертные организации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Учебно-методический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 народного творчества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138137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prism isContent="1" isInverted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D:\ЛИФАНОВА\коряки\Золотые родники и экспедиции\экспедиции\хололо 11 59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687124">
            <a:off x="4130510" y="2978422"/>
            <a:ext cx="4491971" cy="325669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476672"/>
            <a:ext cx="3600400" cy="1224136"/>
          </a:xfrm>
        </p:spPr>
        <p:txBody>
          <a:bodyPr>
            <a:normAutofit/>
          </a:bodyPr>
          <a:lstStyle/>
          <a:p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Сохранение нематериального 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культурного наследия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892" b="9404"/>
          <a:stretch/>
        </p:blipFill>
        <p:spPr>
          <a:xfrm rot="20843990">
            <a:off x="3436085" y="458927"/>
            <a:ext cx="5448127" cy="29832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23528" y="2996952"/>
            <a:ext cx="3250704" cy="3168352"/>
          </a:xfrm>
        </p:spPr>
        <p:txBody>
          <a:bodyPr>
            <a:normAutofit/>
          </a:bodyPr>
          <a:lstStyle/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фольклорно-этнографические экспедиции в 3 муниципальных районах</a:t>
            </a: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записано 36 информантов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  </a:t>
            </a:r>
          </a:p>
          <a:p>
            <a:pPr marL="285750" indent="-285750">
              <a:buFont typeface="Wingdings" panose="05000000000000000000" pitchFamily="2" charset="2"/>
              <a:buChar char="ü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2 объекта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нематериального культурного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наследия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внесены в электронный каталог 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0109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32048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УЧРЕЖДЕНИЯ КУЛЬТУРЫ КАМЧАТСКОГО КРАЯ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59193552"/>
              </p:ext>
            </p:extLst>
          </p:nvPr>
        </p:nvGraphicFramePr>
        <p:xfrm>
          <a:off x="179512" y="836709"/>
          <a:ext cx="8784976" cy="5936089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606"/>
                <a:gridCol w="1977370"/>
              </a:tblGrid>
              <a:tr h="410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cap="all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lang="ru-RU" sz="1800" cap="all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25274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 </a:t>
                      </a:r>
                      <a:r>
                        <a:rPr lang="ru-RU" sz="36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  <a:r>
                        <a:rPr lang="ru-RU" sz="3600" b="0" baseline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(школы: ДШИ</a:t>
                      </a:r>
                      <a:r>
                        <a:rPr lang="ru-RU" sz="3600" b="0" baseline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ДХШ, </a:t>
                      </a:r>
                      <a:r>
                        <a:rPr lang="ru-RU" sz="3600" b="0" baseline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ДМШ)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Зоопарки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Культурно-досуговые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Профессиональные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Концертные организации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</a:t>
                      </a:r>
                      <a:r>
                        <a:rPr lang="ru-RU" sz="3600" b="0" baseline="0" dirty="0" err="1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методический</a:t>
                      </a:r>
                      <a:r>
                        <a:rPr lang="ru-RU" sz="36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36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36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36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 народного творчества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3478631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14:gallery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2852936"/>
            <a:ext cx="5292080" cy="2880320"/>
          </a:xfrm>
        </p:spPr>
        <p:txBody>
          <a:bodyPr>
            <a:noAutofit/>
          </a:bodyPr>
          <a:lstStyle/>
          <a:p>
            <a:pPr algn="l"/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Лауреаты – 958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Дипломанты – 738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Гран-при – 275</a:t>
            </a:r>
            <a:br>
              <a:rPr lang="ru-RU" sz="36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3600" dirty="0" smtClean="0">
                <a:latin typeface="Times New Roman" pitchFamily="18" charset="0"/>
                <a:cs typeface="Times New Roman" pitchFamily="18" charset="0"/>
              </a:rPr>
              <a:t>Премии и стипендии – 11</a:t>
            </a:r>
            <a:endParaRPr lang="ru-RU" sz="3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 descr="https://tapoc.trbo.yandex.net/tapoc_secure_proxy/f60f3e7a9b84c211f9a8c95a8619a313?url=http%3A%2F%2Fwww.adm-karasuk.ru%2Fupload%2Fiblock%2F876%2F876e6e4afac29d0a36fec9c598305ba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6056" y="2492896"/>
            <a:ext cx="4067944" cy="4365104"/>
          </a:xfrm>
          <a:prstGeom prst="rect">
            <a:avLst/>
          </a:prstGeom>
          <a:noFill/>
        </p:spPr>
      </p:pic>
      <p:sp>
        <p:nvSpPr>
          <p:cNvPr id="6" name="Заголовок 1"/>
          <p:cNvSpPr txBox="1">
            <a:spLocks/>
          </p:cNvSpPr>
          <p:nvPr/>
        </p:nvSpPr>
        <p:spPr>
          <a:xfrm>
            <a:off x="539552" y="620688"/>
            <a:ext cx="8208912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Выявление и развитие молодых</a:t>
            </a:r>
            <a:r>
              <a:rPr kumimoji="0" lang="ru-RU" sz="4400" b="1" i="0" u="none" strike="noStrike" kern="120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дарований</a:t>
            </a:r>
            <a:endParaRPr kumimoji="0" lang="ru-RU" sz="44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778098"/>
          </a:xfrm>
        </p:spPr>
        <p:txBody>
          <a:bodyPr>
            <a:normAutofit fontScale="90000"/>
          </a:bodyPr>
          <a:lstStyle/>
          <a:p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Обеспечение условий реализации Программы</a:t>
            </a:r>
            <a:endParaRPr lang="ru-RU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7200"/>
                    </a14:imgEffect>
                    <a14:imgEffect>
                      <a14:saturation sat="66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174143" y="4005064"/>
            <a:ext cx="4936296" cy="2583320"/>
          </a:xfrm>
          <a:scene3d>
            <a:camera prst="orthographicFront">
              <a:rot lat="0" lon="0" rev="0"/>
            </a:camera>
            <a:lightRig rig="threePt" dir="t"/>
          </a:scene3d>
        </p:spPr>
      </p:pic>
      <p:sp>
        <p:nvSpPr>
          <p:cNvPr id="7" name="Заголовок 1"/>
          <p:cNvSpPr txBox="1">
            <a:spLocks/>
          </p:cNvSpPr>
          <p:nvPr/>
        </p:nvSpPr>
        <p:spPr>
          <a:xfrm>
            <a:off x="4572000" y="2132856"/>
            <a:ext cx="4392488" cy="136815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система управления</a:t>
            </a:r>
          </a:p>
          <a:p>
            <a:pPr algn="l"/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- кадровый потенциал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107456" y="5013176"/>
            <a:ext cx="5630513" cy="129614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342900" indent="-342900" algn="l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инфраструктура</a:t>
            </a:r>
          </a:p>
          <a:p>
            <a:pPr marL="342900" indent="-342900" algn="l">
              <a:buFontTx/>
              <a:buChar char="-"/>
            </a:pP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материально-техническая база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30" name="Picture 6" descr="http://spasitepomogite.ru/wp-content/uploads/Sovershenstvovanie-struktury-upravleniya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480571"/>
            <a:ext cx="4652516" cy="26727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34753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188640"/>
            <a:ext cx="8784976" cy="576064"/>
          </a:xfrm>
        </p:spPr>
        <p:txBody>
          <a:bodyPr>
            <a:noAutofit/>
          </a:bodyPr>
          <a:lstStyle/>
          <a:p>
            <a:r>
              <a:rPr lang="ru-RU" sz="2400" b="1" i="1" dirty="0" smtClean="0">
                <a:latin typeface="Times New Roman" pitchFamily="18" charset="0"/>
                <a:cs typeface="Times New Roman" pitchFamily="18" charset="0"/>
              </a:rPr>
              <a:t>Перераспределение средств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58818936"/>
              </p:ext>
            </p:extLst>
          </p:nvPr>
        </p:nvGraphicFramePr>
        <p:xfrm>
          <a:off x="0" y="980728"/>
          <a:ext cx="9108504" cy="576064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42325174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Содержимое 5" descr="куклы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0" y="1772816"/>
            <a:ext cx="9144000" cy="436510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274638"/>
            <a:ext cx="8712968" cy="1143000"/>
          </a:xfrm>
        </p:spPr>
        <p:txBody>
          <a:bodyPr>
            <a:no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Показатели «дорожной карты» на 2014-2018 годы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200" b="1" dirty="0" smtClean="0">
                <a:latin typeface="Times New Roman" pitchFamily="18" charset="0"/>
                <a:cs typeface="Times New Roman" pitchFamily="18" charset="0"/>
              </a:rPr>
              <a:t>Рост заработной платы работников культуры в Камчатском крае</a:t>
            </a:r>
            <a:endParaRPr lang="ru-RU" sz="22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90653990"/>
              </p:ext>
            </p:extLst>
          </p:nvPr>
        </p:nvGraphicFramePr>
        <p:xfrm>
          <a:off x="457200" y="1600200"/>
          <a:ext cx="8579296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1331640" y="2755440"/>
            <a:ext cx="720080" cy="216024"/>
          </a:xfrm>
          <a:prstGeom prst="rect">
            <a:avLst/>
          </a:prstGeom>
          <a:solidFill>
            <a:schemeClr val="bg1">
              <a:alpha val="0"/>
            </a:schemeClr>
          </a:solidFill>
          <a:ln>
            <a:solidFill>
              <a:srgbClr val="00B0F0">
                <a:alpha val="0"/>
              </a:srgb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15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68,8%</a:t>
            </a:r>
            <a:endParaRPr lang="ru-RU" sz="15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080186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100">
        <p14:switch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512" y="3473"/>
            <a:ext cx="8856984" cy="1426170"/>
          </a:xfrm>
        </p:spPr>
        <p:txBody>
          <a:bodyPr>
            <a:normAutofit fontScale="90000"/>
          </a:bodyPr>
          <a:lstStyle/>
          <a:p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Итоги 2015 года.</a:t>
            </a:r>
            <a:br>
              <a:rPr lang="ru-RU" sz="29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2900" b="1" dirty="0" smtClean="0">
                <a:latin typeface="Times New Roman" pitchFamily="18" charset="0"/>
                <a:cs typeface="Times New Roman" pitchFamily="18" charset="0"/>
              </a:rPr>
              <a:t>Среднемесячный </a:t>
            </a:r>
            <a:r>
              <a:rPr lang="ru-RU" sz="2900" b="1" dirty="0">
                <a:latin typeface="Times New Roman" pitchFamily="18" charset="0"/>
                <a:cs typeface="Times New Roman" pitchFamily="18" charset="0"/>
              </a:rPr>
              <a:t>доход от трудовой деятельности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»</a:t>
            </a:r>
            <a:br>
              <a:rPr lang="ru-RU" sz="29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(постановление </a:t>
            </a:r>
            <a:r>
              <a:rPr lang="ru-RU" sz="2900" dirty="0">
                <a:latin typeface="Times New Roman" pitchFamily="18" charset="0"/>
                <a:cs typeface="Times New Roman" pitchFamily="18" charset="0"/>
              </a:rPr>
              <a:t>Правительства РФ от 14.09.2015 № </a:t>
            </a:r>
            <a:r>
              <a:rPr lang="ru-RU" sz="2900" dirty="0" smtClean="0">
                <a:latin typeface="Times New Roman" pitchFamily="18" charset="0"/>
                <a:cs typeface="Times New Roman" pitchFamily="18" charset="0"/>
              </a:rPr>
              <a:t>973)</a:t>
            </a:r>
            <a:endParaRPr lang="ru-RU" sz="29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37061398"/>
              </p:ext>
            </p:extLst>
          </p:nvPr>
        </p:nvGraphicFramePr>
        <p:xfrm>
          <a:off x="251520" y="1412776"/>
          <a:ext cx="8784976" cy="506916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7837426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14:window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4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063" y="0"/>
            <a:ext cx="4109889" cy="4065337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179512" y="4065337"/>
            <a:ext cx="874846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«…Сохранив свою культуру, свой язык, литературу, 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сохраним себя как нацию, как народ, как страну.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b="1" i="1" dirty="0">
                <a:latin typeface="Times New Roman" pitchFamily="18" charset="0"/>
                <a:cs typeface="Times New Roman" pitchFamily="18" charset="0"/>
              </a:rPr>
              <a:t>И тысячелетняя Россия останется Россией»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  <a:p>
            <a:pPr algn="r"/>
            <a:endParaRPr lang="ru-RU" sz="2800" dirty="0" smtClean="0">
              <a:latin typeface="Times New Roman" pitchFamily="18" charset="0"/>
              <a:cs typeface="Times New Roman" pitchFamily="18" charset="0"/>
            </a:endParaRP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Владимир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Путин</a:t>
            </a:r>
          </a:p>
          <a:p>
            <a:pPr algn="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Москва, 30 </a:t>
            </a:r>
            <a:r>
              <a:rPr lang="ru-RU" sz="2800" dirty="0">
                <a:latin typeface="Times New Roman" pitchFamily="18" charset="0"/>
                <a:cs typeface="Times New Roman" pitchFamily="18" charset="0"/>
              </a:rPr>
              <a:t>января 2015 </a:t>
            </a: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года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423104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3473"/>
            <a:ext cx="9144000" cy="1553319"/>
          </a:xfrm>
        </p:spPr>
        <p:txBody>
          <a:bodyPr>
            <a:normAutofit/>
          </a:bodyPr>
          <a:lstStyle/>
          <a:p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Итоги работы по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реализации поэтапного </a:t>
            </a:r>
            <a:r>
              <a:rPr lang="ru-RU" sz="2400" b="1" dirty="0">
                <a:latin typeface="Times New Roman" pitchFamily="18" charset="0"/>
                <a:cs typeface="Times New Roman" pitchFamily="18" charset="0"/>
              </a:rPr>
              <a:t>совершенствования оплаты </a:t>
            </a:r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труда работников сферы культуры</a:t>
            </a:r>
            <a:br>
              <a:rPr lang="ru-RU" sz="24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(Указ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Президента Российской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Федерации от </a:t>
            </a:r>
            <a:r>
              <a:rPr lang="ru-RU" sz="2400" dirty="0">
                <a:latin typeface="Times New Roman" pitchFamily="18" charset="0"/>
                <a:cs typeface="Times New Roman" pitchFamily="18" charset="0"/>
              </a:rPr>
              <a:t>07.05.2012 № </a:t>
            </a:r>
            <a:r>
              <a:rPr lang="ru-RU" sz="2400" dirty="0" smtClean="0">
                <a:latin typeface="Times New Roman" pitchFamily="18" charset="0"/>
                <a:cs typeface="Times New Roman" pitchFamily="18" charset="0"/>
              </a:rPr>
              <a:t>597)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87753077"/>
              </p:ext>
            </p:extLst>
          </p:nvPr>
        </p:nvGraphicFramePr>
        <p:xfrm>
          <a:off x="251520" y="1600200"/>
          <a:ext cx="8712968" cy="485313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Выгнутая вверх стрелка 7"/>
          <p:cNvSpPr/>
          <p:nvPr/>
        </p:nvSpPr>
        <p:spPr>
          <a:xfrm rot="-1020000">
            <a:off x="-266499" y="5028446"/>
            <a:ext cx="1679040" cy="648000"/>
          </a:xfrm>
          <a:prstGeom prst="curvedDownArrow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 r="-100000" b="-100000"/>
          </a:gradFill>
          <a:ln w="9525">
            <a:solidFill>
              <a:srgbClr val="0070C0"/>
            </a:solidFill>
          </a:ln>
          <a:scene3d>
            <a:camera prst="orthographicFront">
              <a:rot lat="1200000" lon="0" rev="21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529774" y="3922762"/>
            <a:ext cx="78001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+36%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Выгнутая вверх стрелка 9"/>
          <p:cNvSpPr/>
          <p:nvPr/>
        </p:nvSpPr>
        <p:spPr>
          <a:xfrm rot="600000">
            <a:off x="2555746" y="2766243"/>
            <a:ext cx="1805040" cy="720000"/>
          </a:xfrm>
          <a:prstGeom prst="curvedDownArrow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 r="-100000" b="-100000"/>
          </a:gradFill>
          <a:ln w="9525">
            <a:solidFill>
              <a:srgbClr val="0070C0"/>
            </a:solidFill>
          </a:ln>
          <a:scene3d>
            <a:camera prst="orthographicFront">
              <a:rot lat="1200000" lon="0" rev="21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2941483" y="3017281"/>
            <a:ext cx="103356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+15,6%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Выгнутая вверх стрелка 11"/>
          <p:cNvSpPr/>
          <p:nvPr/>
        </p:nvSpPr>
        <p:spPr>
          <a:xfrm rot="1140000">
            <a:off x="4281325" y="2101332"/>
            <a:ext cx="2184098" cy="684000"/>
          </a:xfrm>
          <a:prstGeom prst="curvedDownArrow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 r="-100000" b="-100000"/>
          </a:gradFill>
          <a:ln w="9525">
            <a:solidFill>
              <a:srgbClr val="0070C0"/>
            </a:solidFill>
          </a:ln>
          <a:scene3d>
            <a:camera prst="orthographicFront">
              <a:rot lat="1200000" lon="0" rev="21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860032" y="2258666"/>
            <a:ext cx="98122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+10,5%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Выгнутая вверх стрелка 13"/>
          <p:cNvSpPr/>
          <p:nvPr/>
        </p:nvSpPr>
        <p:spPr>
          <a:xfrm>
            <a:off x="1091780" y="3682178"/>
            <a:ext cx="1656000" cy="720000"/>
          </a:xfrm>
          <a:prstGeom prst="curvedDownArrow">
            <a:avLst/>
          </a:prstGeom>
          <a:gradFill flip="none" rotWithShape="1">
            <a:gsLst>
              <a:gs pos="0">
                <a:srgbClr val="FF3399"/>
              </a:gs>
              <a:gs pos="25000">
                <a:srgbClr val="FF6633"/>
              </a:gs>
              <a:gs pos="50000">
                <a:srgbClr val="FFFF00"/>
              </a:gs>
              <a:gs pos="75000">
                <a:srgbClr val="01A78F"/>
              </a:gs>
              <a:gs pos="100000">
                <a:srgbClr val="3366FF"/>
              </a:gs>
            </a:gsLst>
            <a:lin ang="5400000" scaled="0"/>
            <a:tileRect r="-100000" b="-100000"/>
          </a:gradFill>
          <a:ln w="9525">
            <a:solidFill>
              <a:srgbClr val="0070C0"/>
            </a:solidFill>
          </a:ln>
          <a:scene3d>
            <a:camera prst="orthographicFront">
              <a:rot lat="1200000" lon="0" rev="210000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schemeClr val="tx1"/>
              </a:solidFill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160410" y="5167780"/>
            <a:ext cx="95194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+4,3%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506975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484784"/>
            <a:ext cx="8229600" cy="3816424"/>
          </a:xfrm>
        </p:spPr>
        <p:txBody>
          <a:bodyPr>
            <a:noAutofit/>
          </a:bodyPr>
          <a:lstStyle/>
          <a:p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Спасибо!</a:t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72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Всем хорошего дня!</a:t>
            </a:r>
            <a:endParaRPr lang="ru-RU" sz="72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32048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УЧРЕЖДЕНИЯ КУЛЬТУРЫ КАМЧАТСКОГО КРАЯ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70596580"/>
              </p:ext>
            </p:extLst>
          </p:nvPr>
        </p:nvGraphicFramePr>
        <p:xfrm>
          <a:off x="179512" y="836709"/>
          <a:ext cx="8784976" cy="59503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606"/>
                <a:gridCol w="1977370"/>
              </a:tblGrid>
              <a:tr h="410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cap="all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lang="ru-RU" sz="1800" cap="all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252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образования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(школы: ДШИ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, ДХШ, 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ДМШ)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54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5400" b="0" dirty="0" smtClean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54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Зоопарки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Культурно-досуговые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Профессиональные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Концертные организации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Учебно-методический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 </a:t>
                      </a: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народного творчества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617176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prism isContent="1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42706">
            <a:off x="4769331" y="2873639"/>
            <a:ext cx="3527314" cy="2342593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Grp="1" noChangeAspect="1" noChangeArrowheads="1"/>
          </p:cNvPicPr>
          <p:nvPr>
            <p:ph idx="1"/>
          </p:nvPr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926124">
            <a:off x="3560558" y="123449"/>
            <a:ext cx="3373214" cy="1858575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112277">
            <a:off x="3703103" y="1367398"/>
            <a:ext cx="3020587" cy="2014708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0" y="620688"/>
            <a:ext cx="3851920" cy="1390476"/>
          </a:xfrm>
        </p:spPr>
        <p:txBody>
          <a:bodyPr>
            <a:noAutofit/>
          </a:bodyPr>
          <a:lstStyle/>
          <a:p>
            <a:pPr algn="ctr"/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События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Года литературы </a:t>
            </a:r>
            <a:br>
              <a:rPr lang="ru-RU" sz="2800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dirty="0" smtClean="0">
                <a:latin typeface="Times New Roman" pitchFamily="18" charset="0"/>
                <a:cs typeface="Times New Roman" pitchFamily="18" charset="0"/>
              </a:rPr>
              <a:t>в Камчатском крае</a:t>
            </a:r>
            <a:endParaRPr lang="ru-RU" sz="28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35496" y="2400332"/>
            <a:ext cx="5177900" cy="4197019"/>
          </a:xfrm>
        </p:spPr>
        <p:txBody>
          <a:bodyPr>
            <a:noAutofit/>
          </a:bodyPr>
          <a:lstStyle/>
          <a:p>
            <a:pPr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Количество читателей 157 тысяч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человек (1/2 населения региона)</a:t>
            </a:r>
          </a:p>
          <a:p>
            <a:pPr indent="-342900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Возросло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посещений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библиотек на 55 тысяч посещений</a:t>
            </a:r>
          </a:p>
          <a:p>
            <a:pPr>
              <a:spcBef>
                <a:spcPts val="0"/>
              </a:spcBef>
            </a:pPr>
            <a:endParaRPr lang="ru-RU" sz="1600" dirty="0">
              <a:latin typeface="Times New Roman" pitchFamily="18" charset="0"/>
              <a:cs typeface="Times New Roman" pitchFamily="18" charset="0"/>
            </a:endParaRPr>
          </a:p>
          <a:p>
            <a:pPr indent="-34290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Более </a:t>
            </a:r>
            <a:r>
              <a:rPr lang="ru-RU" sz="1600" b="1" dirty="0" smtClean="0">
                <a:latin typeface="Times New Roman" pitchFamily="18" charset="0"/>
                <a:cs typeface="Times New Roman" pitchFamily="18" charset="0"/>
              </a:rPr>
              <a:t>5 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млн. рублей 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– субсидия из краевого бюджета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на приобретение специализированной библиотечной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мебели и оборудования (66 библиотек в 8 муниципальных образованиях)</a:t>
            </a:r>
          </a:p>
          <a:p>
            <a:pPr>
              <a:spcBef>
                <a:spcPts val="0"/>
              </a:spcBef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Возросла доля библиотек, подключенных к сети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«Интернет» (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73 из 101</a:t>
            </a: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)</a:t>
            </a:r>
          </a:p>
          <a:p>
            <a:pPr indent="-285750">
              <a:spcBef>
                <a:spcPts val="0"/>
              </a:spcBef>
              <a:buFont typeface="Wingdings" pitchFamily="2" charset="2"/>
              <a:buChar char="Ø"/>
            </a:pPr>
            <a:endParaRPr lang="ru-RU" sz="1600" dirty="0" smtClean="0">
              <a:latin typeface="Times New Roman" pitchFamily="18" charset="0"/>
              <a:cs typeface="Times New Roman" pitchFamily="18" charset="0"/>
            </a:endParaRPr>
          </a:p>
          <a:p>
            <a:pPr indent="-285750">
              <a:spcBef>
                <a:spcPts val="0"/>
              </a:spcBef>
              <a:buFont typeface="Wingdings" pitchFamily="2" charset="2"/>
              <a:buChar char="Ø"/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Обеспечен доступ к Национальной электронной</a:t>
            </a:r>
          </a:p>
          <a:p>
            <a:pPr>
              <a:spcBef>
                <a:spcPts val="0"/>
              </a:spcBef>
            </a:pPr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библиотеке</a:t>
            </a:r>
          </a:p>
          <a:p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56313" y="5736"/>
            <a:ext cx="2887687" cy="2856384"/>
          </a:xfrm>
          <a:prstGeom prst="rect">
            <a:avLst/>
          </a:prstGeom>
          <a:noFill/>
          <a:ln>
            <a:noFill/>
          </a:ln>
          <a:effectLst>
            <a:outerShdw dist="35921" dir="2700000" algn="ctr" rotWithShape="0">
              <a:schemeClr val="bg2"/>
            </a:outerShdw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8" descr="D:\Мои документы\Рабочий стол\265310_l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653203">
            <a:off x="5639696" y="4456413"/>
            <a:ext cx="3333750" cy="2219325"/>
          </a:xfrm>
          <a:prstGeom prst="rect">
            <a:avLst/>
          </a:prstGeom>
          <a:noFill/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31517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Количество </a:t>
            </a:r>
            <a:r>
              <a:rPr lang="ru-RU" sz="2800" b="1" dirty="0">
                <a:latin typeface="Times New Roman" pitchFamily="18" charset="0"/>
                <a:cs typeface="Times New Roman" pitchFamily="18" charset="0"/>
              </a:rPr>
              <a:t>посещений </a:t>
            </a: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библиотек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(тыс. человек)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38548473"/>
              </p:ext>
            </p:extLst>
          </p:nvPr>
        </p:nvGraphicFramePr>
        <p:xfrm>
          <a:off x="251520" y="1196752"/>
          <a:ext cx="8640960" cy="490455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771800" y="4186753"/>
            <a:ext cx="864096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1 313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796136" y="2132856"/>
            <a:ext cx="1008112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1 369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313664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500">
        <p:checker/>
      </p:transition>
    </mc:Choice>
    <mc:Fallback xmlns="">
      <p:transition spd="slow">
        <p:checker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32048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УЧРЕЖДЕНИЯ КУЛЬТУРЫ КАМЧАТСКОГО КРАЯ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50713507"/>
              </p:ext>
            </p:extLst>
          </p:nvPr>
        </p:nvGraphicFramePr>
        <p:xfrm>
          <a:off x="179512" y="836709"/>
          <a:ext cx="8784976" cy="596180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606"/>
                <a:gridCol w="1977370"/>
              </a:tblGrid>
              <a:tr h="41083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cap="all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lang="ru-RU" sz="1800" cap="all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52527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 образования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(школы: ДШИ, ДХШ, ДМШ)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320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54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54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54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Зоопарки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Культурно-досуговые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Профессиональные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Театры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Концертные организации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Учебно-методический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 народного творчества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389996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828606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400">
        <p14:doors dir="vert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Общее число экспонируемых музейных предметов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23516916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329111" y="4005064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15 611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372200" y="2324779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19 377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355976" y="3284984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16 933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55412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Фонды краевых и муниципальных музеев (единиц хранения)</a:t>
            </a:r>
            <a:endParaRPr lang="ru-RU" sz="28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9193933"/>
              </p:ext>
            </p:extLst>
          </p:nvPr>
        </p:nvGraphicFramePr>
        <p:xfrm>
          <a:off x="457200" y="1600200"/>
          <a:ext cx="8229600" cy="45259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572000" y="2420888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196 762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582088" y="3606011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>
                <a:latin typeface="Times New Roman" pitchFamily="18" charset="0"/>
                <a:cs typeface="Times New Roman" pitchFamily="18" charset="0"/>
              </a:rPr>
              <a:t>193 773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6516216" y="1700808"/>
            <a:ext cx="1080120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b="1" dirty="0" smtClean="0">
                <a:latin typeface="Times New Roman" pitchFamily="18" charset="0"/>
                <a:cs typeface="Times New Roman" pitchFamily="18" charset="0"/>
              </a:rPr>
              <a:t>208 025</a:t>
            </a:r>
            <a:endParaRPr lang="ru-RU" sz="20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04636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>
        <p14:flash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chemeClr val="accent1">
                <a:tint val="66000"/>
                <a:satMod val="160000"/>
              </a:schemeClr>
            </a:gs>
            <a:gs pos="50000">
              <a:schemeClr val="accent1">
                <a:tint val="44500"/>
                <a:satMod val="160000"/>
              </a:schemeClr>
            </a:gs>
            <a:gs pos="100000">
              <a:schemeClr val="accent1">
                <a:tint val="23500"/>
                <a:satMod val="160000"/>
              </a:schemeClr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116632"/>
            <a:ext cx="8640960" cy="432048"/>
          </a:xfrm>
        </p:spPr>
        <p:txBody>
          <a:bodyPr anchor="t">
            <a:normAutofit fontScale="90000"/>
          </a:bodyPr>
          <a:lstStyle/>
          <a:p>
            <a:r>
              <a:rPr lang="ru-RU" sz="2800" b="1" dirty="0" smtClean="0">
                <a:latin typeface="Times New Roman" pitchFamily="18" charset="0"/>
                <a:cs typeface="Times New Roman" pitchFamily="18" charset="0"/>
              </a:rPr>
              <a:t>УЧРЕЖДЕНИЯ КУЛЬТУРЫ КАМЧАТСКОГО КРАЯ</a:t>
            </a:r>
            <a:br>
              <a:rPr lang="ru-RU" sz="2800" b="1" dirty="0" smtClean="0"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Таблица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34423626"/>
              </p:ext>
            </p:extLst>
          </p:nvPr>
        </p:nvGraphicFramePr>
        <p:xfrm>
          <a:off x="179512" y="620693"/>
          <a:ext cx="8784976" cy="6151080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6807606"/>
                <a:gridCol w="1977370"/>
              </a:tblGrid>
              <a:tr h="413793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cap="all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Вид</a:t>
                      </a:r>
                      <a:endParaRPr lang="ru-RU" sz="1800" cap="all" baseline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Количество</a:t>
                      </a:r>
                      <a:endParaRPr lang="ru-RU" sz="18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813348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Учреждения образования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(школы: ДШИ, ДХШ, ДМШ)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38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35160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Библиотеки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  <a:r>
                        <a:rPr lang="en-US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Музеи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Зоопарки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Культурно-досуговые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Профессиональные</a:t>
                      </a:r>
                      <a:r>
                        <a:rPr lang="ru-RU" sz="2400" b="0" baseline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 образовательные учреждения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822161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Театры</a:t>
                      </a:r>
                      <a:endParaRPr lang="ru-RU" sz="40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40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670635"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Концертные организации</a:t>
                      </a:r>
                      <a:endParaRPr lang="ru-RU" sz="40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4000" b="0" dirty="0">
                          <a:solidFill>
                            <a:srgbClr val="FF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4000" b="0" dirty="0">
                        <a:solidFill>
                          <a:srgbClr val="FF0000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 err="1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Учебно-методический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r>
                        <a:rPr lang="ru-RU" sz="2400" b="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l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Центр народного творчества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b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b="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  <a:tr h="423654">
                <a:tc>
                  <a:txBody>
                    <a:bodyPr/>
                    <a:lstStyle/>
                    <a:p>
                      <a:pPr algn="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ВСЕГО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ru-RU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r>
                        <a:rPr lang="en-US" sz="2400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ea typeface="Calibri"/>
                        <a:cs typeface="Times New Roman" pitchFamily="18" charset="0"/>
                      </a:endParaRPr>
                    </a:p>
                  </a:txBody>
                  <a:tcPr marL="68580" marR="68580" marT="0" marB="0" anchor="ctr">
                    <a:noFill/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7711496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>
        <p14:ferris dir="l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2578</TotalTime>
  <Words>563</Words>
  <Application>Microsoft Office PowerPoint</Application>
  <PresentationFormat>Экран (4:3)</PresentationFormat>
  <Paragraphs>212</Paragraphs>
  <Slides>21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2" baseType="lpstr">
      <vt:lpstr>Тема Office</vt:lpstr>
      <vt:lpstr>Министерства культуры Камчатского края  Доклад «О ходе реализации Государственной программы Камчатского края «Развитие культуры в Камчатском крае на 2014-2018 годы» за 2015 год»</vt:lpstr>
      <vt:lpstr>Презентация PowerPoint</vt:lpstr>
      <vt:lpstr>УЧРЕЖДЕНИЯ КУЛЬТУРЫ КАМЧАТСКОГО КРАЯ  </vt:lpstr>
      <vt:lpstr>События  Года литературы  в Камчатском крае</vt:lpstr>
      <vt:lpstr>Количество посещений библиотек (тыс. человек)</vt:lpstr>
      <vt:lpstr>УЧРЕЖДЕНИЯ КУЛЬТУРЫ КАМЧАТСКОГО КРАЯ  </vt:lpstr>
      <vt:lpstr>Общее число экспонируемых музейных предметов</vt:lpstr>
      <vt:lpstr>Фонды краевых и муниципальных музеев (единиц хранения)</vt:lpstr>
      <vt:lpstr>УЧРЕЖДЕНИЯ КУЛЬТУРЫ КАМЧАТСКОГО КРАЯ  </vt:lpstr>
      <vt:lpstr>Посещения театрально-концертных мероприятий (зрителей, тыс. человек)</vt:lpstr>
      <vt:lpstr>УЧРЕЖДЕНИЯ КУЛЬТУРЫ КАМЧАТСКОГО КРАЯ  </vt:lpstr>
      <vt:lpstr>Сохранение нематериального культурного наследия</vt:lpstr>
      <vt:lpstr>УЧРЕЖДЕНИЯ КУЛЬТУРЫ КАМЧАТСКОГО КРАЯ  </vt:lpstr>
      <vt:lpstr>Лауреаты – 958 Дипломанты – 738 Гран-при – 275 Премии и стипендии – 11</vt:lpstr>
      <vt:lpstr>Обеспечение условий реализации Программы</vt:lpstr>
      <vt:lpstr>Перераспределение средств</vt:lpstr>
      <vt:lpstr>Презентация PowerPoint</vt:lpstr>
      <vt:lpstr>Показатели «дорожной карты» на 2014-2018 годы Рост заработной платы работников культуры в Камчатском крае</vt:lpstr>
      <vt:lpstr>Итоги 2015 года. «Среднемесячный доход от трудовой деятельности» (постановление Правительства РФ от 14.09.2015 № 973)</vt:lpstr>
      <vt:lpstr>Итоги работы по реализации поэтапного совершенствования оплаты труда работников сферы культуры (Указ Президента Российской Федерации от 07.05.2012 № 597)</vt:lpstr>
      <vt:lpstr>Спасибо!  Всем хорошего дня!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Пегуров Владимир Александрович</dc:creator>
  <cp:lastModifiedBy>Пегуров Владимир Александрович</cp:lastModifiedBy>
  <cp:revision>143</cp:revision>
  <cp:lastPrinted>2015-11-20T00:17:48Z</cp:lastPrinted>
  <dcterms:created xsi:type="dcterms:W3CDTF">2015-11-18T21:38:13Z</dcterms:created>
  <dcterms:modified xsi:type="dcterms:W3CDTF">2016-05-04T21:18:21Z</dcterms:modified>
</cp:coreProperties>
</file>