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notesMasterIdLst>
    <p:notesMasterId r:id="rId14"/>
  </p:notesMasterIdLst>
  <p:sldIdLst>
    <p:sldId id="278" r:id="rId2"/>
    <p:sldId id="291" r:id="rId3"/>
    <p:sldId id="294" r:id="rId4"/>
    <p:sldId id="279" r:id="rId5"/>
    <p:sldId id="258" r:id="rId6"/>
    <p:sldId id="295" r:id="rId7"/>
    <p:sldId id="293" r:id="rId8"/>
    <p:sldId id="262" r:id="rId9"/>
    <p:sldId id="289" r:id="rId10"/>
    <p:sldId id="296" r:id="rId11"/>
    <p:sldId id="297" r:id="rId12"/>
    <p:sldId id="292" r:id="rId13"/>
  </p:sldIdLst>
  <p:sldSz cx="12192000" cy="6858000"/>
  <p:notesSz cx="6797675" cy="9931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BA1D8"/>
    <a:srgbClr val="FB3C37"/>
    <a:srgbClr val="34C657"/>
    <a:srgbClr val="A50021"/>
    <a:srgbClr val="72700A"/>
    <a:srgbClr val="FF9900"/>
    <a:srgbClr val="E3766B"/>
    <a:srgbClr val="BF4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74" autoAdjust="0"/>
    <p:restoredTop sz="94613" autoAdjust="0"/>
  </p:normalViewPr>
  <p:slideViewPr>
    <p:cSldViewPr snapToGrid="0">
      <p:cViewPr varScale="1">
        <p:scale>
          <a:sx n="117" d="100"/>
          <a:sy n="117" d="100"/>
        </p:scale>
        <p:origin x="-10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Управляющие организации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2629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ТСЖ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непосредственное управление/неопределен способ управления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750848"/>
        <c:axId val="98752384"/>
        <c:axId val="0"/>
      </c:bar3DChart>
      <c:catAx>
        <c:axId val="98750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8752384"/>
        <c:crosses val="autoZero"/>
        <c:auto val="1"/>
        <c:lblAlgn val="ctr"/>
        <c:lblOffset val="100"/>
        <c:noMultiLvlLbl val="0"/>
      </c:catAx>
      <c:valAx>
        <c:axId val="9875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75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поступивших обращений</c:v>
                </c:pt>
              </c:strCache>
            </c:strRef>
          </c:tx>
          <c:invertIfNegative val="0"/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4547</c:v>
                </c:pt>
                <c:pt idx="1">
                  <c:v>5375</c:v>
                </c:pt>
                <c:pt idx="2">
                  <c:v>6058</c:v>
                </c:pt>
                <c:pt idx="3">
                  <c:v>5898</c:v>
                </c:pt>
                <c:pt idx="4">
                  <c:v>4342</c:v>
                </c:pt>
                <c:pt idx="5">
                  <c:v>3448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845056"/>
        <c:axId val="102852480"/>
      </c:barChart>
      <c:catAx>
        <c:axId val="1028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02852480"/>
        <c:crosses val="autoZero"/>
        <c:auto val="1"/>
        <c:lblAlgn val="ctr"/>
        <c:lblOffset val="100"/>
        <c:noMultiLvlLbl val="0"/>
      </c:catAx>
      <c:valAx>
        <c:axId val="102852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02845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674551710447957E-2"/>
          <c:y val="6.7659945165516405E-2"/>
          <c:w val="0.85729058945191317"/>
          <c:h val="0.5576271186440677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1"/>
            </a:solidFill>
            <a:ln w="15372">
              <a:solidFill>
                <a:schemeClr val="tx1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CC99FF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4"/>
                <c:pt idx="0">
                  <c:v>содержание и ремонт</c:v>
                </c:pt>
                <c:pt idx="1">
                  <c:v>порядок расчета</c:v>
                </c:pt>
                <c:pt idx="2">
                  <c:v>нарушение режима и качества</c:v>
                </c:pt>
                <c:pt idx="3">
                  <c:v>иные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1242</c:v>
                </c:pt>
                <c:pt idx="1">
                  <c:v>772</c:v>
                </c:pt>
                <c:pt idx="2">
                  <c:v>802</c:v>
                </c:pt>
                <c:pt idx="3">
                  <c:v>632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744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00" b="1" i="0" u="none" strike="noStrike" baseline="0">
          <a:solidFill>
            <a:schemeClr val="tx1"/>
          </a:solidFill>
          <a:latin typeface="Century Gothic"/>
          <a:ea typeface="Century Gothic"/>
          <a:cs typeface="Century Gothic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проверок</c:v>
                </c:pt>
              </c:strCache>
            </c:strRef>
          </c:tx>
          <c:invertIfNegative val="0"/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5009</c:v>
                </c:pt>
                <c:pt idx="1">
                  <c:v>5533</c:v>
                </c:pt>
                <c:pt idx="2">
                  <c:v>6152</c:v>
                </c:pt>
                <c:pt idx="3">
                  <c:v>4711</c:v>
                </c:pt>
                <c:pt idx="4">
                  <c:v>3997</c:v>
                </c:pt>
                <c:pt idx="5">
                  <c:v>2982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938432"/>
        <c:axId val="51939968"/>
      </c:barChart>
      <c:catAx>
        <c:axId val="5193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51939968"/>
        <c:crosses val="autoZero"/>
        <c:auto val="1"/>
        <c:lblAlgn val="ctr"/>
        <c:lblOffset val="100"/>
        <c:noMultiLvlLbl val="0"/>
      </c:catAx>
      <c:valAx>
        <c:axId val="519399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51938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  <a:effectLst/>
        <a:sp3d/>
      </c:spPr>
    </c:floor>
    <c:sideWall>
      <c:thickness val="0"/>
      <c:spPr>
        <a:effectLst/>
        <a:sp3d/>
      </c:spPr>
    </c:sideWall>
    <c:backWall>
      <c:thickness val="0"/>
      <c:spPr>
        <a:effectLst/>
        <a:sp3d/>
      </c:spPr>
    </c:backWall>
    <c:plotArea>
      <c:layout>
        <c:manualLayout>
          <c:layoutTarget val="inner"/>
          <c:xMode val="edge"/>
          <c:yMode val="edge"/>
          <c:x val="0.12641512267658997"/>
          <c:y val="2.6599888703394546E-2"/>
          <c:w val="0.65504461028270733"/>
          <c:h val="0.822464212006888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юридические лица</c:v>
                </c:pt>
              </c:strCache>
            </c:strRef>
          </c:tx>
          <c:spPr>
            <a:solidFill>
              <a:schemeClr val="accent1"/>
            </a:solidFill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131</c:v>
                </c:pt>
                <c:pt idx="1">
                  <c:v>100</c:v>
                </c:pt>
                <c:pt idx="2">
                  <c:v>217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должностные лица</c:v>
                </c:pt>
              </c:strCache>
            </c:strRef>
          </c:tx>
          <c:spPr>
            <a:solidFill>
              <a:srgbClr val="FB3C37"/>
            </a:solidFill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99</c:v>
                </c:pt>
                <c:pt idx="1">
                  <c:v>416</c:v>
                </c:pt>
                <c:pt idx="2">
                  <c:v>462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FFFF99"/>
            </a:solidFill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</c:v>
                </c:pt>
                <c:pt idx="1">
                  <c:v>20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shape val="cylinder"/>
        <c:axId val="51507200"/>
        <c:axId val="51508736"/>
        <c:axId val="0"/>
      </c:bar3DChart>
      <c:catAx>
        <c:axId val="5150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sng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8736"/>
        <c:crosses val="autoZero"/>
        <c:auto val="1"/>
        <c:lblAlgn val="ctr"/>
        <c:lblOffset val="100"/>
        <c:noMultiLvlLbl val="0"/>
      </c:catAx>
      <c:valAx>
        <c:axId val="51508736"/>
        <c:scaling>
          <c:orientation val="minMax"/>
          <c:max val="6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07200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0.26829</cdr:x>
      <cdr:y>0.45808</cdr:y>
    </cdr:from>
    <cdr:to>
      <cdr:x>0.40355</cdr:x>
      <cdr:y>0.90184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3351" y="2409715"/>
          <a:ext cx="1312433" cy="2334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9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9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ru-RU" sz="1900" b="1" dirty="0" smtClean="0">
              <a:solidFill>
                <a:schemeClr val="bg1"/>
              </a:solidFill>
            </a:rPr>
            <a:t>2629МКД</a:t>
          </a:r>
        </a:p>
        <a:p xmlns:a="http://schemas.openxmlformats.org/drawingml/2006/main">
          <a:pPr algn="ctr"/>
          <a:r>
            <a:rPr lang="ru-RU" sz="1900" b="1" dirty="0" smtClean="0">
              <a:solidFill>
                <a:schemeClr val="bg1"/>
              </a:solidFill>
            </a:rPr>
            <a:t>(72,5%)</a:t>
          </a:r>
          <a:endParaRPr lang="ru-RU" sz="19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0.42239</cdr:x>
      <cdr:y>0.75869</cdr:y>
    </cdr:from>
    <cdr:to>
      <cdr:x>0.56208</cdr:x>
      <cdr:y>0.86912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98663" y="3991088"/>
          <a:ext cx="1355463" cy="580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/>
            <a:t>174 МКД</a:t>
          </a:r>
        </a:p>
        <a:p xmlns:a="http://schemas.openxmlformats.org/drawingml/2006/main">
          <a:pPr algn="ctr"/>
          <a:r>
            <a:rPr lang="ru-RU" sz="1600" b="1" dirty="0" smtClean="0"/>
            <a:t>(4,7%)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0.58426</cdr:x>
      <cdr:y>0.7546</cdr:y>
    </cdr:from>
    <cdr:to>
      <cdr:x>0.72838</cdr:x>
      <cdr:y>0.88344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69279" y="3969573"/>
          <a:ext cx="1398494" cy="677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823 МКД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(22,8%)</a:t>
          </a:r>
          <a:endParaRPr lang="ru-RU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0.29712</cdr:x>
      <cdr:y>0.04499</cdr:y>
    </cdr:from>
    <cdr:to>
      <cdr:x>0.47339</cdr:x>
      <cdr:y>0.11861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83049" y="236669"/>
          <a:ext cx="1710466" cy="387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0.4441</cdr:x>
      <cdr:y>0.66178</cdr:y>
    </cdr:from>
    <cdr:to>
      <cdr:x>0.58268</cdr:x>
      <cdr:y>0.74562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09232" y="3481310"/>
          <a:ext cx="1344696" cy="441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900" b="1" dirty="0" smtClean="0">
              <a:solidFill>
                <a:schemeClr val="tx1"/>
              </a:solidFill>
            </a:rPr>
            <a:t>ТСЖ</a:t>
          </a:r>
          <a:endParaRPr lang="ru-RU" sz="19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0.58796</cdr:x>
      <cdr:y>0.38283</cdr:y>
    </cdr:from>
    <cdr:to>
      <cdr:x>0.80747</cdr:x>
      <cdr:y>0.63232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05229" y="2013852"/>
          <a:ext cx="2129993" cy="1312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</a:rPr>
            <a:t>непосредственное управление/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</a:rPr>
            <a:t>не определён способ управления</a:t>
          </a:r>
          <a:endParaRPr lang="ru-RU" sz="16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0.17853</cdr:x>
      <cdr:y>0.1166</cdr:y>
    </cdr:from>
    <cdr:to>
      <cdr:x>0.50032</cdr:x>
      <cdr:y>0.25828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58521" y="681486"/>
          <a:ext cx="3890513" cy="828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0.15998</cdr:x>
      <cdr:y>0.12102</cdr:y>
    </cdr:from>
    <cdr:to>
      <cdr:x>0.48462</cdr:x>
      <cdr:y>0.18891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34234" y="707366"/>
          <a:ext cx="3925019" cy="396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0.16569</cdr:x>
      <cdr:y>0.17416</cdr:y>
    </cdr:from>
    <cdr:to>
      <cdr:x>0.47249</cdr:x>
      <cdr:y>0.33208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03245" y="1017917"/>
          <a:ext cx="3709359" cy="923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0.13582</cdr:x>
      <cdr:y>0.18698</cdr:y>
    </cdr:from>
    <cdr:to>
      <cdr:x>0.32789</cdr:x>
      <cdr:y>0.55473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1609735" y="1066810"/>
          <a:ext cx="2276409" cy="2098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 b="1" dirty="0" smtClean="0">
            <a:solidFill>
              <a:schemeClr val="bg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 b="1" dirty="0">
            <a:solidFill>
              <a:schemeClr val="bg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 b="1" dirty="0" smtClean="0">
            <a:solidFill>
              <a:schemeClr val="bg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 b="1" dirty="0" smtClean="0">
            <a:solidFill>
              <a:schemeClr val="bg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ru-RU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Штрафные санкции 3508,6 </a:t>
          </a:r>
          <a:r>
            <a: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руб.</a:t>
          </a:r>
        </a:p>
      </cdr:txBody>
    </cdr:sp>
  </cdr:relSizeAnchor>
  <cdr:relSizeAnchor xmlns:cdr="http://schemas.openxmlformats.org/drawingml/2006/chartDrawing">
    <cdr:from>
      <cdr:x>0.57623</cdr:x>
      <cdr:y>0.06928</cdr:y>
    </cdr:from>
    <cdr:to>
      <cdr:x>0.73857</cdr:x>
      <cdr:y>0.23372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29425" y="395288"/>
          <a:ext cx="1924050" cy="938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0.59712</cdr:x>
      <cdr:y>0.09349</cdr:y>
    </cdr:from>
    <cdr:to>
      <cdr:x>0.67427</cdr:x>
      <cdr:y>0.25376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077075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0.54488</cdr:x>
      <cdr:y>0.06928</cdr:y>
    </cdr:from>
    <cdr:to>
      <cdr:x>0.77152</cdr:x>
      <cdr:y>0.21035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57950" y="395288"/>
          <a:ext cx="2686050" cy="804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6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Штрафные санкции </a:t>
          </a:r>
        </a:p>
        <a:p xmlns:a="http://schemas.openxmlformats.org/drawingml/2006/main">
          <a:pPr algn="ctr"/>
          <a:r>
            <a:rPr lang="ru-RU" sz="186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25051,0 тыс. руб.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54BB5-33E7-42D1-B889-DD83D3255ED5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7416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D3023-2924-4734-9E5E-E5AF7F437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00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58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90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7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101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159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71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47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D3023-2924-4734-9E5E-E5AF7F43725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9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E918-9AA6-45A0-9452-B18F3DCFB9CF}" type="datetimeFigureOut">
              <a:rPr lang="en-US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75C6-3757-44EE-9913-D7FEE5F788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2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2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2" y="4827213"/>
            <a:ext cx="294005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BFE1-2420-4565-8BCE-9ABADF0AE354}" type="datetimeFigureOut">
              <a:rPr lang="en-US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4DF8-51A5-4DC4-8524-AD148F5A6F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3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2D0BF-AB16-4886-9E01-75E8FAF8F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12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619D6C2-8F6B-4CB5-8E5E-5BA3D025D62C}" type="datetimeFigureOut">
              <a:rPr lang="en-US" smtClean="0"/>
              <a:pPr>
                <a:defRPr/>
              </a:pPr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C790A67-1683-4867-B27D-421063279B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5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104901" y="3328988"/>
            <a:ext cx="9926639" cy="1897062"/>
          </a:xfrm>
        </p:spPr>
        <p:txBody>
          <a:bodyPr anchor="b"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sz="4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работы </a:t>
            </a:r>
            <a:br>
              <a:rPr lang="ru-RU" sz="4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Государственной жилищной инспекции Камчатского края за 2018 год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0412413" y="145534"/>
            <a:ext cx="17451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800">
              <a:latin typeface="Century Gothic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220451" y="-16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>
              <a:latin typeface="Century Gothic" pitchFamily="34" charset="0"/>
            </a:endParaRPr>
          </a:p>
        </p:txBody>
      </p:sp>
      <p:pic>
        <p:nvPicPr>
          <p:cNvPr id="19460" name="Picture 37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0" y="0"/>
            <a:ext cx="1123951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00050" y="381001"/>
            <a:ext cx="117157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о сроках «исполнения заявки» надо проинформировать заявителя в течение получаса с момента регистрации заявки;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если произошла авария, то АДС также информирует муниципалитет о характере аварийного повреждения и планируемых сроках его устранения;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выполнение заявок об устранении мелких неисправностей и повреждений осуществляется в круглосуточном режиме в соответствии с согласованными с собственником или пользователем помещения в многоквартирном доме, направившим заявку, сроком и перечнем необходимых работ и услуг;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не обязательно вести журнал учёта на бумаге – можно вести с использованием автоматизированной системы, если она есть «и с использованием в соответствии с законодательством Российской Федерации записи телефонного разговора» . 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АДС регистрирует заявку и принимает решение, какую бригаду отправить. У этой бригады должно быть необходимое оборудование и материалы для исполнения заявки. 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если заявка требует от бригады зайти в квартиру, АДС сообщает планируемую дату и причину визита, а также ФИО сотрудников бригады, а те в свою очередь должны иметь при себе служебные удостоверения, опознавательные знаки и бахилы;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- заявку надо не только исполнить, но и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отфиксировать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её исполнение фотографией (если это позволяет сделать характер заявки). Также предписано проводить периодические опросы граждан на предмет качества исполнения заявок, а результаты опросов заносить в журнал.</a:t>
            </a:r>
          </a:p>
        </p:txBody>
      </p:sp>
    </p:spTree>
    <p:extLst>
      <p:ext uri="{BB962C8B-B14F-4D97-AF65-F5344CB8AC3E}">
        <p14:creationId xmlns:p14="http://schemas.microsoft.com/office/powerpoint/2010/main" val="11422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950" y="228600"/>
            <a:ext cx="1138237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2) также с 1 марта должны заработать «представительства» УК – либо в офисе, либо в МФЦ: в пределах муниципального образования, в том числе в пределах внутригородского района в городском округе с внутригородским делением либо внутригородской территории города федерального значения, «в пешей доступности», то есть на расстоянии 3 км или меньше, от многоквартирных домов в управлении. УК заранее сообщает о графике приёма и ведёт предварительную запись. Если прийти без записи, то примут только после тех, кто записался. Приём не реже одного раза в месяц. Правила не регламентируют, сколько времени примерно должно быть потрачено на приём граждан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ru-RU" sz="1800" u="sng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К </a:t>
            </a:r>
            <a:r>
              <a:rPr lang="ru-RU" sz="1800" u="sng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грубым нарушениям лицензионных </a:t>
            </a:r>
            <a:r>
              <a:rPr lang="ru-RU" sz="1800" u="sng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требований относится:</a:t>
            </a:r>
            <a:endParaRPr lang="ru-RU" sz="1800" u="sng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Любое нарушение, которое повлекло причинение вреда жизни или тяжкого вреда здоровью. Тяжесть устанавливают правоохранительные органы либо суд.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«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Непроведение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» гидравлических испытаний, промывки и регулировки систем отопления и ГВС;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«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Незаключение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» в течение 30 календарных дней со дня начала исполнения договора управления договоров на обслуживание ВДГО и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на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обслуживание лифтов.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«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Незаключение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» в течение 30 календарных дней со дня начала исполнения договора управления многоквартирным домом договоров с РСО на приобретение коммунальных ресурсов на СОИ.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Наличие признанной УК или подтвержденной вступившим в законную силу судебным актом задолженности перед РСО в две 2 среднемесячные величины обязательств по оплате, независимо от факта последующей оплаты задолженности.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Отказ или уклонение от передачи  технической документации, ключей от помещений общего имущества, кодов доступа к оборудованию и т.д.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«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Непрекращение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» управления домом, если сведения исключены из реестра лицензий.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Нарушение требований к работе аварийно-диспетчерской службы.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95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-314865" y="-98323"/>
            <a:ext cx="10854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7200" b="1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48" y="1030866"/>
            <a:ext cx="9704293" cy="547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732" y="452439"/>
            <a:ext cx="9372731" cy="101060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многоквартирными домами </a:t>
            </a:r>
            <a:b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Камчатском крае</a:t>
            </a:r>
            <a:endParaRPr lang="ru-RU" sz="2800" b="1" cap="all" spc="-1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4272025993"/>
              </p:ext>
            </p:extLst>
          </p:nvPr>
        </p:nvGraphicFramePr>
        <p:xfrm>
          <a:off x="2312896" y="1597512"/>
          <a:ext cx="9703397" cy="526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5018573" y="1696583"/>
            <a:ext cx="189667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900" b="1" dirty="0" smtClean="0"/>
              <a:t>управляющие</a:t>
            </a:r>
          </a:p>
          <a:p>
            <a:pPr algn="ctr"/>
            <a:r>
              <a:rPr lang="ru-RU" sz="1900" b="1" dirty="0" smtClean="0"/>
              <a:t> компании</a:t>
            </a:r>
            <a:endParaRPr lang="ru-RU" sz="19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4733" y="2267371"/>
            <a:ext cx="24850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3626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МКД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 на территории Камчатского края</a:t>
            </a:r>
            <a:endParaRPr lang="ru-RU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6" name="Picture 37" descr="Герб Камчатского кра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91750" y="0"/>
            <a:ext cx="1123951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88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619" y="214123"/>
            <a:ext cx="8229600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ОБРАЩЕНИЙ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ПОСТУПИВШИХ В ГОСЖИЛИНСПЕКЦИЮ КАМЧАТСКОГО КРАЯ ЗА ПЕРИОД 2013-2018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15912229"/>
              </p:ext>
            </p:extLst>
          </p:nvPr>
        </p:nvGraphicFramePr>
        <p:xfrm>
          <a:off x="364066" y="1607593"/>
          <a:ext cx="11667067" cy="486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7" descr="Герб Камчатского кра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91750" y="0"/>
            <a:ext cx="1123951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32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40" name="Заголовок 1"/>
          <p:cNvSpPr>
            <a:spLocks noGrp="1"/>
          </p:cNvSpPr>
          <p:nvPr>
            <p:ph type="title"/>
          </p:nvPr>
        </p:nvSpPr>
        <p:spPr>
          <a:xfrm>
            <a:off x="646114" y="431801"/>
            <a:ext cx="9404351" cy="454025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sz="32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Территориальная</a:t>
            </a:r>
            <a:r>
              <a:rPr lang="en-US" sz="32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градация</a:t>
            </a:r>
            <a:r>
              <a:rPr lang="en-US" sz="32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обращений, поступивших в 2018 году</a:t>
            </a:r>
          </a:p>
        </p:txBody>
      </p:sp>
      <p:pic>
        <p:nvPicPr>
          <p:cNvPr id="24641" name="Picture 51" descr="Герб Камчатского кра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628" name="Object 52"/>
          <p:cNvGraphicFramePr>
            <a:graphicFrameLocks noChangeAspect="1"/>
          </p:cNvGraphicFramePr>
          <p:nvPr/>
        </p:nvGraphicFramePr>
        <p:xfrm>
          <a:off x="3532189" y="2935290"/>
          <a:ext cx="5810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4" name="Диаграмма" r:id="rId5" imgW="1476379" imgH="914547" progId="MSGraph.Chart.8">
                  <p:embed followColorScheme="full"/>
                </p:oleObj>
              </mc:Choice>
              <mc:Fallback>
                <p:oleObj name="Диаграмма" r:id="rId5" imgW="1476379" imgH="914547" progId="MSGraph.Chart.8">
                  <p:embed followColorScheme="full"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9" y="2935290"/>
                        <a:ext cx="5810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Organization Chart 54"/>
          <p:cNvGrpSpPr>
            <a:grpSpLocks noChangeAspect="1"/>
          </p:cNvGrpSpPr>
          <p:nvPr/>
        </p:nvGrpSpPr>
        <p:grpSpPr bwMode="auto">
          <a:xfrm>
            <a:off x="520699" y="1689100"/>
            <a:ext cx="10977033" cy="4876800"/>
            <a:chOff x="2112" y="1296"/>
            <a:chExt cx="1440" cy="2016"/>
          </a:xfrm>
        </p:grpSpPr>
        <p:cxnSp>
          <p:nvCxnSpPr>
            <p:cNvPr id="24639" name="_s24639"/>
            <p:cNvCxnSpPr>
              <a:cxnSpLocks noChangeShapeType="1"/>
              <a:stCxn id="7" idx="1"/>
              <a:endCxn id="3" idx="2"/>
            </p:cNvCxnSpPr>
            <p:nvPr/>
          </p:nvCxnSpPr>
          <p:spPr bwMode="auto">
            <a:xfrm rot="10800000">
              <a:off x="2468" y="1584"/>
              <a:ext cx="220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7" name="_s24637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2468" y="1584"/>
              <a:ext cx="220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6" name="_s2463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2468" y="1584"/>
              <a:ext cx="22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5" name="_s24635"/>
            <p:cNvCxnSpPr>
              <a:cxnSpLocks noChangeShapeType="1"/>
            </p:cNvCxnSpPr>
            <p:nvPr/>
          </p:nvCxnSpPr>
          <p:spPr bwMode="auto">
            <a:xfrm rot="10800000">
              <a:off x="2469" y="1588"/>
              <a:ext cx="220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4631"/>
            <p:cNvSpPr>
              <a:spLocks noChangeArrowheads="1"/>
            </p:cNvSpPr>
            <p:nvPr/>
          </p:nvSpPr>
          <p:spPr bwMode="auto">
            <a:xfrm>
              <a:off x="2112" y="1296"/>
              <a:ext cx="711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ВСЕГО 3448 ОБРАЩЕНИЯ</a:t>
              </a:r>
            </a:p>
          </p:txBody>
        </p:sp>
        <p:sp>
          <p:nvSpPr>
            <p:cNvPr id="4" name="_s24632"/>
            <p:cNvSpPr>
              <a:spLocks noChangeArrowheads="1"/>
            </p:cNvSpPr>
            <p:nvPr/>
          </p:nvSpPr>
          <p:spPr bwMode="auto">
            <a:xfrm>
              <a:off x="268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Петропавловск-Камчатский городской округ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2742 обращения (79,5%)</a:t>
              </a:r>
            </a:p>
          </p:txBody>
        </p:sp>
        <p:sp>
          <p:nvSpPr>
            <p:cNvPr id="5" name="_s24633"/>
            <p:cNvSpPr>
              <a:spLocks noChangeArrowheads="1"/>
            </p:cNvSpPr>
            <p:nvPr/>
          </p:nvSpPr>
          <p:spPr bwMode="auto">
            <a:xfrm>
              <a:off x="2688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Вилючинский городской округ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268 обращения (7,7%)</a:t>
              </a:r>
            </a:p>
          </p:txBody>
        </p:sp>
        <p:sp>
          <p:nvSpPr>
            <p:cNvPr id="6" name="_s24634"/>
            <p:cNvSpPr>
              <a:spLocks noChangeArrowheads="1"/>
            </p:cNvSpPr>
            <p:nvPr/>
          </p:nvSpPr>
          <p:spPr bwMode="auto">
            <a:xfrm>
              <a:off x="2688" y="25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Елизовский муниципальный район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324 обращений (9,4%)</a:t>
              </a:r>
            </a:p>
          </p:txBody>
        </p:sp>
        <p:sp>
          <p:nvSpPr>
            <p:cNvPr id="7" name="_s24638"/>
            <p:cNvSpPr>
              <a:spLocks noChangeArrowheads="1"/>
            </p:cNvSpPr>
            <p:nvPr/>
          </p:nvSpPr>
          <p:spPr bwMode="auto">
            <a:xfrm>
              <a:off x="2688" y="30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Остальные муниципальные образования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Камчатского края 114 обращений (3,3%)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0" name="Заголовок 1"/>
          <p:cNvSpPr>
            <a:spLocks noGrp="1"/>
          </p:cNvSpPr>
          <p:nvPr>
            <p:ph type="title"/>
          </p:nvPr>
        </p:nvSpPr>
        <p:spPr>
          <a:xfrm>
            <a:off x="358246" y="113773"/>
            <a:ext cx="9404351" cy="105568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Тематическая</a:t>
            </a:r>
            <a:r>
              <a:rPr lang="en-US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классификация</a:t>
            </a:r>
            <a:r>
              <a:rPr lang="en-US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обращений</a:t>
            </a:r>
          </a:p>
        </p:txBody>
      </p:sp>
      <p:pic>
        <p:nvPicPr>
          <p:cNvPr id="3171" name="Picture 94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810924"/>
              </p:ext>
            </p:extLst>
          </p:nvPr>
        </p:nvGraphicFramePr>
        <p:xfrm>
          <a:off x="101600" y="715433"/>
          <a:ext cx="12090400" cy="740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72" name="Text Box 98"/>
          <p:cNvSpPr txBox="1">
            <a:spLocks noChangeArrowheads="1"/>
          </p:cNvSpPr>
          <p:nvPr/>
        </p:nvSpPr>
        <p:spPr bwMode="auto">
          <a:xfrm>
            <a:off x="962025" y="2486025"/>
            <a:ext cx="34956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800" dirty="0">
                <a:solidFill>
                  <a:schemeClr val="bg1"/>
                </a:solidFill>
              </a:rPr>
              <a:t>Нарушение режима и качества коммунальных услуг </a:t>
            </a:r>
            <a:r>
              <a:rPr lang="ru-RU" sz="1800" dirty="0" smtClean="0">
                <a:solidFill>
                  <a:schemeClr val="bg1"/>
                </a:solidFill>
              </a:rPr>
              <a:t>- 802 </a:t>
            </a:r>
            <a:r>
              <a:rPr lang="ru-RU" sz="1800" dirty="0">
                <a:solidFill>
                  <a:schemeClr val="bg1"/>
                </a:solidFill>
              </a:rPr>
              <a:t>обращений </a:t>
            </a:r>
            <a:r>
              <a:rPr lang="ru-RU" sz="1800" dirty="0" smtClean="0">
                <a:solidFill>
                  <a:schemeClr val="bg1"/>
                </a:solidFill>
              </a:rPr>
              <a:t>(23%)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173" name="Text Box 99"/>
          <p:cNvSpPr txBox="1">
            <a:spLocks noChangeArrowheads="1"/>
          </p:cNvSpPr>
          <p:nvPr/>
        </p:nvSpPr>
        <p:spPr bwMode="auto">
          <a:xfrm>
            <a:off x="5851525" y="1647825"/>
            <a:ext cx="37687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900" dirty="0">
                <a:solidFill>
                  <a:schemeClr val="bg1"/>
                </a:solidFill>
              </a:rPr>
              <a:t>Нарушение требований к содержанию и ремонту общего имущества МКД </a:t>
            </a:r>
            <a:r>
              <a:rPr lang="ru-RU" sz="1900" dirty="0" smtClean="0">
                <a:solidFill>
                  <a:schemeClr val="bg1"/>
                </a:solidFill>
              </a:rPr>
              <a:t>- 1242 </a:t>
            </a:r>
            <a:r>
              <a:rPr lang="ru-RU" sz="1900" dirty="0">
                <a:solidFill>
                  <a:schemeClr val="bg1"/>
                </a:solidFill>
              </a:rPr>
              <a:t>обращений </a:t>
            </a:r>
            <a:r>
              <a:rPr lang="ru-RU" sz="1900" dirty="0" smtClean="0">
                <a:solidFill>
                  <a:schemeClr val="bg1"/>
                </a:solidFill>
              </a:rPr>
              <a:t>(36%)</a:t>
            </a:r>
            <a:endParaRPr lang="ru-RU" sz="1900" dirty="0">
              <a:solidFill>
                <a:schemeClr val="bg1"/>
              </a:solidFill>
            </a:endParaRPr>
          </a:p>
        </p:txBody>
      </p:sp>
      <p:sp>
        <p:nvSpPr>
          <p:cNvPr id="3174" name="Text Box 101"/>
          <p:cNvSpPr txBox="1">
            <a:spLocks noChangeArrowheads="1"/>
          </p:cNvSpPr>
          <p:nvPr/>
        </p:nvSpPr>
        <p:spPr bwMode="auto">
          <a:xfrm>
            <a:off x="4762500" y="2971264"/>
            <a:ext cx="3111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800" dirty="0">
                <a:solidFill>
                  <a:schemeClr val="bg1"/>
                </a:solidFill>
              </a:rPr>
              <a:t>Нарушение порядка расчета размера платы за ЖКУ </a:t>
            </a:r>
            <a:r>
              <a:rPr lang="ru-RU" sz="1800" dirty="0" smtClean="0">
                <a:solidFill>
                  <a:schemeClr val="bg1"/>
                </a:solidFill>
              </a:rPr>
              <a:t>- 772 </a:t>
            </a:r>
            <a:r>
              <a:rPr lang="ru-RU" sz="1800" dirty="0">
                <a:solidFill>
                  <a:schemeClr val="bg1"/>
                </a:solidFill>
              </a:rPr>
              <a:t>обращения </a:t>
            </a:r>
            <a:r>
              <a:rPr lang="ru-RU" sz="1800" dirty="0" smtClean="0">
                <a:solidFill>
                  <a:schemeClr val="bg1"/>
                </a:solidFill>
              </a:rPr>
              <a:t>(22%)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3219451" y="1470362"/>
            <a:ext cx="2114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dirty="0" smtClean="0">
                <a:solidFill>
                  <a:schemeClr val="bg1"/>
                </a:solidFill>
              </a:rPr>
              <a:t>Обращения по иным вопросам- </a:t>
            </a:r>
            <a:r>
              <a:rPr lang="en-US" dirty="0" smtClean="0">
                <a:solidFill>
                  <a:schemeClr val="bg1"/>
                </a:solidFill>
              </a:rPr>
              <a:t>632</a:t>
            </a:r>
            <a:r>
              <a:rPr lang="ru-RU" dirty="0" smtClean="0">
                <a:solidFill>
                  <a:schemeClr val="bg1"/>
                </a:solidFill>
              </a:rPr>
              <a:t> шт.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(</a:t>
            </a:r>
            <a:r>
              <a:rPr lang="ru-RU" sz="1800" dirty="0" smtClean="0">
                <a:solidFill>
                  <a:schemeClr val="bg1"/>
                </a:solidFill>
              </a:rPr>
              <a:t>1</a:t>
            </a:r>
            <a:r>
              <a:rPr lang="en-US" sz="1800" dirty="0" smtClean="0">
                <a:solidFill>
                  <a:schemeClr val="bg1"/>
                </a:solidFill>
              </a:rPr>
              <a:t>8</a:t>
            </a:r>
            <a:r>
              <a:rPr lang="ru-RU" sz="1800" dirty="0" smtClean="0">
                <a:solidFill>
                  <a:schemeClr val="bg1"/>
                </a:solidFill>
              </a:rPr>
              <a:t>%)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418751" y="5727751"/>
            <a:ext cx="8318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</a:rPr>
              <a:t>В 2018 году поступило 3448 </a:t>
            </a: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</a:rPr>
              <a:t>обращений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73038"/>
            <a:ext cx="10972800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b="1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проверок, </a:t>
            </a:r>
            <a:r>
              <a:rPr lang="ru-RU" sz="2800" b="1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Госжилинспекцией Камчатского края за период </a:t>
            </a:r>
            <a:r>
              <a:rPr lang="ru-RU" sz="2800" b="1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2013-2018 </a:t>
            </a:r>
            <a:r>
              <a:rPr lang="ru-RU" sz="2800" b="1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18621881"/>
              </p:ext>
            </p:extLst>
          </p:nvPr>
        </p:nvGraphicFramePr>
        <p:xfrm>
          <a:off x="516467" y="1450838"/>
          <a:ext cx="111760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02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871" y="248044"/>
            <a:ext cx="9404351" cy="6986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реагирования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проверок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en-US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b="1" cap="all" spc="-1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96279" y="1639047"/>
            <a:ext cx="2377440" cy="11080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плановые проверки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04746" y="2878468"/>
            <a:ext cx="2355924" cy="32810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2978 внеплановых проверок</a:t>
            </a:r>
            <a:endParaRPr lang="ru-RU" altLang="ru-RU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25788" y="1666786"/>
            <a:ext cx="2452744" cy="4591874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endParaRPr lang="ru-RU" altLang="ru-RU" sz="3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2982</a:t>
            </a:r>
          </a:p>
          <a:p>
            <a:pPr lvl="0" algn="ctr"/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проверок</a:t>
            </a:r>
            <a:endParaRPr lang="ru-RU" alt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8142047" y="1617134"/>
            <a:ext cx="3050887" cy="4538133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</a:rPr>
              <a:t>2329 предписаний на устранение нарушений</a:t>
            </a:r>
            <a:endParaRPr lang="ru-RU" sz="3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2" name="Picture 87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право 22"/>
          <p:cNvSpPr/>
          <p:nvPr/>
        </p:nvSpPr>
        <p:spPr>
          <a:xfrm>
            <a:off x="3730911" y="2090868"/>
            <a:ext cx="666975" cy="419548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726331" y="4250867"/>
            <a:ext cx="677732" cy="441063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7289802" y="3673338"/>
            <a:ext cx="712396" cy="483796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1" name="Заголовок 1"/>
          <p:cNvSpPr>
            <a:spLocks noGrp="1"/>
          </p:cNvSpPr>
          <p:nvPr>
            <p:ph type="title"/>
          </p:nvPr>
        </p:nvSpPr>
        <p:spPr>
          <a:xfrm>
            <a:off x="608012" y="185738"/>
            <a:ext cx="9404351" cy="1211262"/>
          </a:xfrm>
          <a:effectLst/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2800" b="1" cap="all" spc="-1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возбужденных дел об административных правонарушениях</a:t>
            </a:r>
          </a:p>
        </p:txBody>
      </p:sp>
      <p:pic>
        <p:nvPicPr>
          <p:cNvPr id="7253" name="Picture 85" descr="Герб Камчатского кра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22404939"/>
              </p:ext>
            </p:extLst>
          </p:nvPr>
        </p:nvGraphicFramePr>
        <p:xfrm>
          <a:off x="102010" y="983226"/>
          <a:ext cx="11851976" cy="57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333874" y="1381125"/>
            <a:ext cx="2209801" cy="95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Штрафные</a:t>
            </a:r>
          </a:p>
          <a:p>
            <a:pPr algn="ctr">
              <a:defRPr sz="1862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санкции 12165,9 тыс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9" name="Объект 2"/>
          <p:cNvSpPr>
            <a:spLocks noGrp="1"/>
          </p:cNvSpPr>
          <p:nvPr>
            <p:ph type="body" idx="1"/>
          </p:nvPr>
        </p:nvSpPr>
        <p:spPr>
          <a:xfrm>
            <a:off x="222779" y="1085850"/>
            <a:ext cx="11651372" cy="5450417"/>
          </a:xfrm>
        </p:spPr>
        <p:txBody>
          <a:bodyPr/>
          <a:lstStyle/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1) всего месяц остался до вступления в силу новых правил работы аварийно-диспетчерской службы,  с 1 марта 2019 года (изменится 416 постановление «Правила деятельности по управлению многоквартирными домами):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аварийно-диспетчерская служба (АДС) – теперь единый центр приёма обращений по всем вопросам ответственности УК и она же – центр контроля за качеством коммунальных ресурсов на границе дома. Заявки регистрируются круглосуточно. Контроль за исполнением заявок тоже на АДС;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на звонок собственника или пользователя АДС должна ответить в течение пяти минут. Если не успели – вернут звонок в течение 10 минут. Как альтернативу можно обеспечить возможность оставить голосовое или электронное сообщение, которое АДС должна рассмотреть в течение 10 минут;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локализация аварий внутри дома – в течение получаса (раньше было – незамедлительно);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ликвидация засоров канализации в течение двух часов;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ликвидация засоров мусоропроводов в течение 2 часов, но только с 8.00 до 23.00 – ночью чистить мусоропровод нельзя;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- подачу коммунальных услуг надо обеспечить в сроки, указанные в приложении по качеству и допустимым перерывам из 354 постановления, но устранять аварии на внутридомовой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</a:rPr>
              <a:t>инженерке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 можно до трёх суток ;</a:t>
            </a:r>
          </a:p>
          <a:p>
            <a:pPr marL="0" indent="449263" algn="just">
              <a:spcBef>
                <a:spcPts val="0"/>
              </a:spcBef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91" name="Picture 27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96526" y="0"/>
            <a:ext cx="1047751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28600" y="228601"/>
            <a:ext cx="1003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</a:t>
            </a:r>
            <a:r>
              <a:rPr lang="ru-RU" sz="24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жилищном законодательстве, вступающие в силу с 2019 года:</a:t>
            </a:r>
            <a:endParaRPr lang="ru-RU" sz="2400" b="1" cap="all" spc="-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2071</TotalTime>
  <Words>941</Words>
  <Application>Microsoft Office PowerPoint</Application>
  <PresentationFormat>Произвольный</PresentationFormat>
  <Paragraphs>95</Paragraphs>
  <Slides>12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Диаграмма</vt:lpstr>
      <vt:lpstr>Итоги работы  Государственной жилищной инспекции Камчатского края за 2018 год</vt:lpstr>
      <vt:lpstr>Управление многоквартирными домами  в Камчатском крае</vt:lpstr>
      <vt:lpstr>ДИНАМИКА ОБРАЩЕНИЙ, ПОСТУПИВШИХ В ГОСЖИЛИНСПЕКЦИЮ КАМЧАТСКОГО КРАЯ ЗА ПЕРИОД 2013-2018 гг.</vt:lpstr>
      <vt:lpstr>Территориальная   градация   обращений, поступивших в 2018 году</vt:lpstr>
      <vt:lpstr>Тематическая  классификация обращений</vt:lpstr>
      <vt:lpstr>Динамика проверок, проведенных Госжилинспекцией Камчатского края за период 2013-2018 гг.</vt:lpstr>
      <vt:lpstr>Меры  реагирования  по  результатам  проведенных проверок  за  2018  год</vt:lpstr>
      <vt:lpstr>Количество возбужденных дел об административных правонарушениях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 Фонда капитального ремонта многоквартирных домов в Камчатском крае:  организация сбора взносов на капитальный ремонт и учет фондов капитального ремонта</dc:title>
  <dc:creator>Бухонина Оксана Александровна</dc:creator>
  <cp:lastModifiedBy>Суколин Олег Владимирович</cp:lastModifiedBy>
  <cp:revision>205</cp:revision>
  <cp:lastPrinted>2019-02-03T23:31:09Z</cp:lastPrinted>
  <dcterms:created xsi:type="dcterms:W3CDTF">2015-07-14T22:58:18Z</dcterms:created>
  <dcterms:modified xsi:type="dcterms:W3CDTF">2019-02-03T23:31:57Z</dcterms:modified>
</cp:coreProperties>
</file>